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  <p:sldMasterId id="2147483683" r:id="rId2"/>
  </p:sldMasterIdLst>
  <p:notesMasterIdLst>
    <p:notesMasterId r:id="rId21"/>
  </p:notesMasterIdLst>
  <p:sldIdLst>
    <p:sldId id="256" r:id="rId3"/>
    <p:sldId id="313" r:id="rId4"/>
    <p:sldId id="2146848536" r:id="rId5"/>
    <p:sldId id="259" r:id="rId6"/>
    <p:sldId id="493" r:id="rId7"/>
    <p:sldId id="265" r:id="rId8"/>
    <p:sldId id="2146848538" r:id="rId9"/>
    <p:sldId id="592" r:id="rId10"/>
    <p:sldId id="2146848543" r:id="rId11"/>
    <p:sldId id="303" r:id="rId12"/>
    <p:sldId id="304" r:id="rId13"/>
    <p:sldId id="320" r:id="rId14"/>
    <p:sldId id="310" r:id="rId15"/>
    <p:sldId id="311" r:id="rId16"/>
    <p:sldId id="2146848544" r:id="rId17"/>
    <p:sldId id="2146848545" r:id="rId18"/>
    <p:sldId id="269" r:id="rId19"/>
    <p:sldId id="263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0" roundtripDataSignature="AMtx7mhfcDNx8WlZvrzfpLL4Vnl+pJtme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D344FC4-A7CF-4956-9774-53FE362C829E}">
  <a:tblStyle styleId="{BD344FC4-A7CF-4956-9774-53FE362C829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50" Type="http://customschemas.google.com/relationships/presentationmetadata" Target="meta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All the </a:t>
            </a:r>
            <a:r>
              <a:rPr lang="da-DK" dirty="0" err="1"/>
              <a:t>different</a:t>
            </a:r>
            <a:r>
              <a:rPr lang="da-DK" dirty="0"/>
              <a:t> </a:t>
            </a:r>
            <a:r>
              <a:rPr lang="da-DK" dirty="0" err="1"/>
              <a:t>actors</a:t>
            </a:r>
            <a:r>
              <a:rPr lang="da-DK" dirty="0"/>
              <a:t> in the </a:t>
            </a:r>
            <a:r>
              <a:rPr lang="da-DK" dirty="0" err="1"/>
              <a:t>construction</a:t>
            </a:r>
            <a:r>
              <a:rPr lang="da-DK" dirty="0"/>
              <a:t> </a:t>
            </a:r>
            <a:r>
              <a:rPr lang="da-DK" dirty="0" err="1"/>
              <a:t>value</a:t>
            </a:r>
            <a:r>
              <a:rPr lang="da-DK" dirty="0"/>
              <a:t> </a:t>
            </a:r>
            <a:r>
              <a:rPr lang="da-DK" dirty="0" err="1"/>
              <a:t>chain</a:t>
            </a:r>
            <a:r>
              <a:rPr lang="da-DK" dirty="0"/>
              <a:t> point to </a:t>
            </a:r>
            <a:r>
              <a:rPr lang="da-DK" dirty="0" err="1"/>
              <a:t>other</a:t>
            </a:r>
            <a:r>
              <a:rPr lang="da-DK" dirty="0"/>
              <a:t> </a:t>
            </a:r>
            <a:r>
              <a:rPr lang="da-DK" dirty="0" err="1"/>
              <a:t>actors</a:t>
            </a:r>
            <a:r>
              <a:rPr lang="da-DK" dirty="0"/>
              <a:t> to </a:t>
            </a:r>
            <a:r>
              <a:rPr lang="da-DK" dirty="0" err="1"/>
              <a:t>improve</a:t>
            </a:r>
            <a:r>
              <a:rPr lang="da-DK" dirty="0"/>
              <a:t> </a:t>
            </a:r>
            <a:r>
              <a:rPr lang="da-DK" dirty="0" err="1"/>
              <a:t>circularity</a:t>
            </a:r>
            <a:r>
              <a:rPr lang="da-DK" dirty="0"/>
              <a:t> – and </a:t>
            </a:r>
            <a:r>
              <a:rPr lang="da-DK" dirty="0" err="1"/>
              <a:t>these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all </a:t>
            </a:r>
            <a:r>
              <a:rPr lang="da-DK" dirty="0" err="1"/>
              <a:t>necessary</a:t>
            </a:r>
            <a:r>
              <a:rPr lang="da-DK" dirty="0"/>
              <a:t> actions,  </a:t>
            </a:r>
            <a:r>
              <a:rPr lang="da-DK" dirty="0" err="1"/>
              <a:t>which</a:t>
            </a:r>
            <a:r>
              <a:rPr lang="da-DK" dirty="0"/>
              <a:t> </a:t>
            </a:r>
            <a:r>
              <a:rPr lang="da-DK" dirty="0" err="1"/>
              <a:t>means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all </a:t>
            </a:r>
            <a:r>
              <a:rPr lang="da-DK" dirty="0" err="1"/>
              <a:t>need</a:t>
            </a:r>
            <a:r>
              <a:rPr lang="da-DK" dirty="0"/>
              <a:t> to </a:t>
            </a:r>
            <a:r>
              <a:rPr lang="da-DK" dirty="0" err="1"/>
              <a:t>act</a:t>
            </a:r>
            <a:r>
              <a:rPr lang="da-DK" dirty="0"/>
              <a:t>, to </a:t>
            </a:r>
            <a:r>
              <a:rPr lang="da-DK" dirty="0" err="1"/>
              <a:t>change</a:t>
            </a:r>
            <a:r>
              <a:rPr lang="da-DK" dirty="0"/>
              <a:t> </a:t>
            </a:r>
            <a:r>
              <a:rPr lang="da-DK" dirty="0" err="1"/>
              <a:t>our</a:t>
            </a:r>
            <a:r>
              <a:rPr lang="da-DK" dirty="0"/>
              <a:t> </a:t>
            </a:r>
            <a:r>
              <a:rPr lang="da-DK" dirty="0" err="1"/>
              <a:t>way</a:t>
            </a:r>
            <a:r>
              <a:rPr lang="da-DK" dirty="0"/>
              <a:t> of </a:t>
            </a:r>
            <a:r>
              <a:rPr lang="da-DK" dirty="0" err="1"/>
              <a:t>thinking</a:t>
            </a:r>
            <a:r>
              <a:rPr lang="da-DK" dirty="0"/>
              <a:t> and stop </a:t>
            </a:r>
            <a:r>
              <a:rPr lang="da-DK" dirty="0" err="1"/>
              <a:t>doing</a:t>
            </a:r>
            <a:r>
              <a:rPr lang="da-DK" dirty="0"/>
              <a:t> business as </a:t>
            </a:r>
            <a:r>
              <a:rPr lang="da-DK" dirty="0" err="1"/>
              <a:t>usual</a:t>
            </a:r>
            <a:r>
              <a:rPr lang="da-DK" dirty="0"/>
              <a:t> - In </a:t>
            </a:r>
            <a:r>
              <a:rPr lang="da-DK" dirty="0" err="1"/>
              <a:t>order</a:t>
            </a:r>
            <a:r>
              <a:rPr lang="da-DK" dirty="0"/>
              <a:t> to </a:t>
            </a:r>
            <a:r>
              <a:rPr lang="da-DK" dirty="0" err="1"/>
              <a:t>create</a:t>
            </a:r>
            <a:r>
              <a:rPr lang="da-DK" dirty="0"/>
              <a:t> a </a:t>
            </a:r>
            <a:r>
              <a:rPr lang="da-DK" dirty="0" err="1"/>
              <a:t>well-functioning</a:t>
            </a:r>
            <a:r>
              <a:rPr lang="da-DK" dirty="0"/>
              <a:t> </a:t>
            </a:r>
            <a:r>
              <a:rPr lang="da-DK" dirty="0" err="1"/>
              <a:t>market</a:t>
            </a:r>
            <a:r>
              <a:rPr lang="da-DK" dirty="0"/>
              <a:t> for adaptive </a:t>
            </a:r>
            <a:r>
              <a:rPr lang="da-DK" dirty="0" err="1"/>
              <a:t>reuse</a:t>
            </a:r>
            <a:r>
              <a:rPr lang="da-DK" dirty="0"/>
              <a:t> of </a:t>
            </a:r>
            <a:r>
              <a:rPr lang="da-DK" dirty="0" err="1"/>
              <a:t>buildings</a:t>
            </a:r>
            <a:r>
              <a:rPr lang="da-DK" dirty="0"/>
              <a:t> as </a:t>
            </a:r>
            <a:r>
              <a:rPr lang="da-DK" dirty="0" err="1"/>
              <a:t>well</a:t>
            </a:r>
            <a:r>
              <a:rPr lang="da-DK" dirty="0"/>
              <a:t> as </a:t>
            </a:r>
            <a:r>
              <a:rPr lang="da-DK" dirty="0" err="1"/>
              <a:t>reuse</a:t>
            </a:r>
            <a:r>
              <a:rPr lang="da-DK" dirty="0"/>
              <a:t> and </a:t>
            </a:r>
            <a:r>
              <a:rPr lang="da-DK" dirty="0" err="1"/>
              <a:t>recycvling</a:t>
            </a:r>
            <a:r>
              <a:rPr lang="da-DK" dirty="0"/>
              <a:t> of </a:t>
            </a:r>
            <a:r>
              <a:rPr lang="da-DK" dirty="0" err="1"/>
              <a:t>materials</a:t>
            </a:r>
            <a:r>
              <a:rPr lang="da-DK" dirty="0"/>
              <a:t> </a:t>
            </a:r>
            <a:r>
              <a:rPr lang="da-DK" dirty="0" err="1"/>
              <a:t>into</a:t>
            </a:r>
            <a:r>
              <a:rPr lang="da-DK" dirty="0"/>
              <a:t> new </a:t>
            </a:r>
            <a:r>
              <a:rPr lang="da-DK" dirty="0" err="1"/>
              <a:t>construction</a:t>
            </a:r>
            <a:r>
              <a:rPr lang="da-DK" dirty="0"/>
              <a:t>.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2026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7850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Pernille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9494D9-3E88-40F0-A684-3E14F1532CBE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551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Pernille 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9494D9-3E88-40F0-A684-3E14F1532CBE}" type="slidenum"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37066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da-DK" dirty="0"/>
              <a:t>I </a:t>
            </a:r>
            <a:r>
              <a:rPr lang="da-DK" dirty="0" err="1"/>
              <a:t>will</a:t>
            </a:r>
            <a:r>
              <a:rPr lang="da-DK" dirty="0"/>
              <a:t> </a:t>
            </a:r>
            <a:r>
              <a:rPr lang="da-DK" dirty="0" err="1"/>
              <a:t>dive</a:t>
            </a:r>
            <a:r>
              <a:rPr lang="da-DK" dirty="0"/>
              <a:t> a bit </a:t>
            </a:r>
            <a:r>
              <a:rPr lang="da-DK" dirty="0" err="1"/>
              <a:t>into</a:t>
            </a:r>
            <a:r>
              <a:rPr lang="da-DK" dirty="0"/>
              <a:t> the demo actions in HT and Ros as </a:t>
            </a:r>
            <a:r>
              <a:rPr lang="da-DK" dirty="0" err="1"/>
              <a:t>they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very</a:t>
            </a:r>
            <a:r>
              <a:rPr lang="da-DK" dirty="0"/>
              <a:t> relevant to </a:t>
            </a:r>
            <a:r>
              <a:rPr lang="da-DK" dirty="0" err="1"/>
              <a:t>Mikkeli</a:t>
            </a:r>
            <a:r>
              <a:rPr lang="da-DK" dirty="0"/>
              <a:t> – and </a:t>
            </a:r>
            <a:r>
              <a:rPr lang="da-DK" dirty="0" err="1"/>
              <a:t>leave</a:t>
            </a:r>
            <a:r>
              <a:rPr lang="da-DK" dirty="0"/>
              <a:t> </a:t>
            </a:r>
            <a:r>
              <a:rPr lang="da-DK" dirty="0" err="1"/>
              <a:t>Mikkeli</a:t>
            </a:r>
            <a:r>
              <a:rPr lang="da-DK" dirty="0"/>
              <a:t> to present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own</a:t>
            </a:r>
            <a:r>
              <a:rPr lang="da-DK" dirty="0"/>
              <a:t> </a:t>
            </a:r>
            <a:r>
              <a:rPr lang="da-DK" dirty="0" err="1"/>
              <a:t>CityLoops</a:t>
            </a:r>
            <a:r>
              <a:rPr lang="da-DK" dirty="0"/>
              <a:t> </a:t>
            </a:r>
            <a:r>
              <a:rPr lang="da-DK" dirty="0" err="1"/>
              <a:t>achievements</a:t>
            </a:r>
            <a:r>
              <a:rPr lang="da-DK" dirty="0"/>
              <a:t> – but I </a:t>
            </a:r>
            <a:r>
              <a:rPr lang="da-DK" dirty="0" err="1"/>
              <a:t>will</a:t>
            </a:r>
            <a:r>
              <a:rPr lang="da-DK" dirty="0"/>
              <a:t> just </a:t>
            </a:r>
            <a:r>
              <a:rPr lang="da-DK" dirty="0" err="1"/>
              <a:t>say</a:t>
            </a:r>
            <a:r>
              <a:rPr lang="da-DK" dirty="0"/>
              <a:t>, </a:t>
            </a:r>
            <a:r>
              <a:rPr lang="da-DK" dirty="0" err="1"/>
              <a:t>that</a:t>
            </a:r>
            <a:r>
              <a:rPr lang="da-DK" dirty="0"/>
              <a:t> </a:t>
            </a:r>
            <a:r>
              <a:rPr lang="da-DK" dirty="0" err="1"/>
              <a:t>without</a:t>
            </a:r>
            <a:r>
              <a:rPr lang="da-DK" dirty="0"/>
              <a:t> </a:t>
            </a:r>
            <a:r>
              <a:rPr lang="da-DK" dirty="0" err="1"/>
              <a:t>Mikkeli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would</a:t>
            </a:r>
            <a:r>
              <a:rPr lang="da-DK" dirty="0"/>
              <a:t> not have had the Guide for </a:t>
            </a:r>
            <a:r>
              <a:rPr lang="da-DK" dirty="0" err="1"/>
              <a:t>Pre-Demolition</a:t>
            </a:r>
            <a:r>
              <a:rPr lang="da-DK" dirty="0"/>
              <a:t> audits or the </a:t>
            </a:r>
            <a:r>
              <a:rPr lang="da-DK" dirty="0" err="1"/>
              <a:t>knowledge</a:t>
            </a:r>
            <a:r>
              <a:rPr lang="da-DK" dirty="0"/>
              <a:t> of </a:t>
            </a:r>
            <a:r>
              <a:rPr lang="da-DK" dirty="0" err="1"/>
              <a:t>using</a:t>
            </a:r>
            <a:r>
              <a:rPr lang="da-DK" dirty="0"/>
              <a:t> drones for screening </a:t>
            </a:r>
            <a:r>
              <a:rPr lang="da-DK" dirty="0" err="1"/>
              <a:t>buildings</a:t>
            </a:r>
            <a:r>
              <a:rPr lang="da-DK" dirty="0"/>
              <a:t> and </a:t>
            </a:r>
            <a:r>
              <a:rPr lang="da-DK" dirty="0" err="1"/>
              <a:t>estimating</a:t>
            </a:r>
            <a:r>
              <a:rPr lang="da-DK" dirty="0"/>
              <a:t> </a:t>
            </a:r>
            <a:r>
              <a:rPr lang="da-DK" dirty="0" err="1"/>
              <a:t>amounts</a:t>
            </a:r>
            <a:r>
              <a:rPr lang="da-DK" dirty="0"/>
              <a:t> of CDW on-site.   </a:t>
            </a:r>
            <a:r>
              <a:rPr lang="da-DK" dirty="0">
                <a:sym typeface="Wingdings" panose="05000000000000000000" pitchFamily="2" charset="2"/>
              </a:rPr>
              <a:t></a:t>
            </a:r>
            <a:endParaRPr lang="da-DK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9494D9-3E88-40F0-A684-3E14F1532CBE}" type="slidenum"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6063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f396fb0cdf_0_7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f396fb0cdf_0_7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5396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f396fb0cdf_0_7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f396fb0cdf_0_7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1114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f396fb0cdf_0_7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f396fb0cdf_0_7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97860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f396fb0cdf_0_7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f396fb0cdf_0_7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5297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f396fb0cdf_0_7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f396fb0cdf_0_7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5379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e1c1b47544_1_210"/>
          <p:cNvSpPr txBox="1">
            <a:spLocks noGrp="1"/>
          </p:cNvSpPr>
          <p:nvPr>
            <p:ph type="title"/>
          </p:nvPr>
        </p:nvSpPr>
        <p:spPr>
          <a:xfrm>
            <a:off x="1097280" y="1059686"/>
            <a:ext cx="8384400" cy="8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4D76"/>
              </a:buClr>
              <a:buSzPts val="4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ge1c1b47544_1_210"/>
          <p:cNvSpPr txBox="1">
            <a:spLocks noGrp="1"/>
          </p:cNvSpPr>
          <p:nvPr>
            <p:ph type="body" idx="1"/>
          </p:nvPr>
        </p:nvSpPr>
        <p:spPr>
          <a:xfrm>
            <a:off x="1100451" y="2717613"/>
            <a:ext cx="4797900" cy="34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22" name="Google Shape;122;ge1c1b47544_1_210"/>
          <p:cNvSpPr>
            <a:spLocks noGrp="1"/>
          </p:cNvSpPr>
          <p:nvPr>
            <p:ph type="pic" idx="2"/>
          </p:nvPr>
        </p:nvSpPr>
        <p:spPr>
          <a:xfrm>
            <a:off x="6097587" y="2706468"/>
            <a:ext cx="5026800" cy="3507600"/>
          </a:xfrm>
          <a:prstGeom prst="rect">
            <a:avLst/>
          </a:prstGeom>
          <a:noFill/>
          <a:ln>
            <a:noFill/>
          </a:ln>
        </p:spPr>
      </p:sp>
      <p:sp>
        <p:nvSpPr>
          <p:cNvPr id="123" name="Google Shape;123;ge1c1b47544_1_210"/>
          <p:cNvSpPr txBox="1"/>
          <p:nvPr/>
        </p:nvSpPr>
        <p:spPr>
          <a:xfrm>
            <a:off x="1097279" y="1985316"/>
            <a:ext cx="8384400" cy="5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B6ED"/>
              </a:buClr>
              <a:buSzPts val="3500"/>
              <a:buFont typeface="Arial"/>
              <a:buNone/>
            </a:pPr>
            <a:r>
              <a:rPr lang="en-GB" sz="3500" b="1" i="0" u="none" strike="noStrike" cap="none">
                <a:solidFill>
                  <a:srgbClr val="00B6ED"/>
                </a:solidFill>
                <a:latin typeface="Arial"/>
                <a:ea typeface="Arial"/>
                <a:cs typeface="Arial"/>
                <a:sym typeface="Arial"/>
              </a:rPr>
              <a:t>Subtitle</a:t>
            </a:r>
            <a:endParaRPr sz="3500" b="1" i="0" u="none" strike="noStrike" cap="none">
              <a:solidFill>
                <a:srgbClr val="00B6E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ge1c1b47544_1_210"/>
          <p:cNvSpPr txBox="1">
            <a:spLocks noGrp="1"/>
          </p:cNvSpPr>
          <p:nvPr>
            <p:ph type="body" idx="3"/>
          </p:nvPr>
        </p:nvSpPr>
        <p:spPr>
          <a:xfrm>
            <a:off x="1013977" y="6469117"/>
            <a:ext cx="3994500" cy="3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Char char=" "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and picture">
  <p:cSld name="Title, content and picture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body" idx="1"/>
          </p:nvPr>
        </p:nvSpPr>
        <p:spPr>
          <a:xfrm>
            <a:off x="1013977" y="6469118"/>
            <a:ext cx="3994627" cy="351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189" lvl="0" indent="-3301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Char char=" "/>
              <a:defRPr sz="1600">
                <a:solidFill>
                  <a:schemeClr val="lt1"/>
                </a:solidFill>
              </a:defRPr>
            </a:lvl1pPr>
            <a:lvl2pPr marL="914377" lvl="1" indent="-342891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566" lvl="2" indent="-34289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754" lvl="3" indent="-34289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5943" lvl="4" indent="-34289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131" lvl="5" indent="-34289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320" lvl="6" indent="-34289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509" lvl="7" indent="-34289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697" lvl="8" indent="-342891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4284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AE9B3F-9628-9DB2-BA8D-48B11D7BB5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03902C4E-AD10-BAC7-0593-668C995237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8FC7D0B-3250-F48A-8E46-E51C0CA8F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969F2-AF6B-4176-9D31-1A86EB9A51F7}" type="datetimeFigureOut">
              <a:rPr lang="da-DK" smtClean="0"/>
              <a:t>05-09-2023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22B9F28-709F-042F-1DAE-45E13C35B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D8C84CB-B3E8-0372-623B-BDFB63ECC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2D0EF-3799-4287-9615-00EE5D761B1E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 descr="Et billede, der indeholder Font/skrifttype, Grafik, logo, grafisk design&#10;&#10;Automatisk genereret beskrivelse">
            <a:extLst>
              <a:ext uri="{FF2B5EF4-FFF2-40B4-BE49-F238E27FC236}">
                <a16:creationId xmlns:a16="http://schemas.microsoft.com/office/drawing/2014/main" id="{BB2CB516-1FD0-753C-645D-BAD65CFF4E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843" y="6039452"/>
            <a:ext cx="1150541" cy="646458"/>
          </a:xfrm>
          <a:prstGeom prst="rect">
            <a:avLst/>
          </a:prstGeom>
        </p:spPr>
      </p:pic>
      <p:pic>
        <p:nvPicPr>
          <p:cNvPr id="8" name="Billede 7" descr="Et billede, der indeholder sky, flag, stjerne, blå/nedtrykt&#10;&#10;Automatisk genereret beskrivelse">
            <a:extLst>
              <a:ext uri="{FF2B5EF4-FFF2-40B4-BE49-F238E27FC236}">
                <a16:creationId xmlns:a16="http://schemas.microsoft.com/office/drawing/2014/main" id="{8BA8254D-9D8B-4161-CB9E-87F4EF0E6E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315" y="6039451"/>
            <a:ext cx="967753" cy="64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017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A4EDA5-0292-6CD7-10A3-C7F1AB9A2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rgbClr val="004D76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516D0EE-2189-CFD7-40D9-94B11F3CAA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05BCAD3-1C29-470D-2E19-AF049BE80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969F2-AF6B-4176-9D31-1A86EB9A51F7}" type="datetimeFigureOut">
              <a:rPr lang="da-DK" smtClean="0"/>
              <a:t>05-09-2023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3F6DC73-FA9E-F1D6-23B1-FDD766E69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27A07F8-4DA5-12E0-F2B6-3FF3577C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2D0EF-3799-4287-9615-00EE5D761B1E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 descr="Et billede, der indeholder Font/skrifttype, Grafik, logo, grafisk design&#10;&#10;Automatisk genereret beskrivelse">
            <a:extLst>
              <a:ext uri="{FF2B5EF4-FFF2-40B4-BE49-F238E27FC236}">
                <a16:creationId xmlns:a16="http://schemas.microsoft.com/office/drawing/2014/main" id="{DCF076D4-4FE3-29BA-1148-E859E80561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843" y="6039452"/>
            <a:ext cx="1150541" cy="646458"/>
          </a:xfrm>
          <a:prstGeom prst="rect">
            <a:avLst/>
          </a:prstGeom>
        </p:spPr>
      </p:pic>
      <p:pic>
        <p:nvPicPr>
          <p:cNvPr id="8" name="Billede 7" descr="Et billede, der indeholder sky, flag, stjerne, blå/nedtrykt&#10;&#10;Automatisk genereret beskrivelse">
            <a:extLst>
              <a:ext uri="{FF2B5EF4-FFF2-40B4-BE49-F238E27FC236}">
                <a16:creationId xmlns:a16="http://schemas.microsoft.com/office/drawing/2014/main" id="{280802F2-7628-93BB-8F77-8083AF5BA1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315" y="6039451"/>
            <a:ext cx="967753" cy="64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609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A8BFEA-A9D7-8D43-A524-45C69E19B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3C0F9A1-2804-D3D3-1F0E-34F360753D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B6CB060-96CF-BD9B-1285-F9E121D97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969F2-AF6B-4176-9D31-1A86EB9A51F7}" type="datetimeFigureOut">
              <a:rPr lang="da-DK" smtClean="0"/>
              <a:t>05-09-2023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36EDFC2-7333-F1B6-E4E4-0DD636337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603032-1B3D-7A55-9798-C2444177A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2D0EF-3799-4287-9615-00EE5D761B1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721818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CA041B-609C-8E22-2642-104C735A1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DDD105F-99B2-F7B1-5376-D38A418083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A8DF73B9-8AF6-1775-5552-67280484A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B71DCFC-D825-61CE-6106-CF2F902A9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969F2-AF6B-4176-9D31-1A86EB9A51F7}" type="datetimeFigureOut">
              <a:rPr lang="da-DK" smtClean="0"/>
              <a:t>05-09-2023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4AFCE56-031B-DDBA-7CA5-ED45FC7F2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5F8BC3A-3215-D1AB-24D9-027B3E01A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2D0EF-3799-4287-9615-00EE5D761B1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98985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8D33EA-4AFC-517E-0F73-11205ADB1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B2D4089-A117-F9C3-877B-27BD0537D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0732A4B-61A7-E58E-E1CC-AA71BB4976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16DF3C5E-1BE5-0062-A563-EB8328A11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67098E51-EC77-AB0D-25BB-62AAF28D9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A9174680-FC0E-08B3-EA10-97AA4CA0F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969F2-AF6B-4176-9D31-1A86EB9A51F7}" type="datetimeFigureOut">
              <a:rPr lang="da-DK" smtClean="0"/>
              <a:t>05-09-2023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18CE70EB-C1FB-8E69-0BEC-DE37ED03F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56E098CE-1EAB-300C-1143-2FCDB2C98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2D0EF-3799-4287-9615-00EE5D761B1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7013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31E13-A344-9675-98C7-E32A57D35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573294FC-FDD2-A7C5-5843-58EEC5F8D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969F2-AF6B-4176-9D31-1A86EB9A51F7}" type="datetimeFigureOut">
              <a:rPr lang="da-DK" smtClean="0"/>
              <a:t>05-09-2023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8C89E016-1D64-F4CA-6C34-E91369B36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6DCE6F9-4F28-A34A-A6FE-F18D27F9F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2D0EF-3799-4287-9615-00EE5D761B1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0896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F42B300F-3884-B32F-04F4-F816C73B9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969F2-AF6B-4176-9D31-1A86EB9A51F7}" type="datetimeFigureOut">
              <a:rPr lang="da-DK" smtClean="0"/>
              <a:t>05-09-2023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A2F6C157-8202-5E00-62B8-C1D24571B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B685804-C65B-AE85-3681-AF27A816D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2D0EF-3799-4287-9615-00EE5D761B1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427854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1789B0-B473-F6F4-7A4C-F36E07ACA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A3D9285-75D1-7C12-16E7-9243D878A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41733E3-96D9-48BC-14E8-6900B7DCC1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A77AF0FE-F88F-2FBC-4F81-F8FBEA0D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969F2-AF6B-4176-9D31-1A86EB9A51F7}" type="datetimeFigureOut">
              <a:rPr lang="da-DK" smtClean="0"/>
              <a:t>05-09-2023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BEC7544-1008-E431-85F4-40946452E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0EAF779-07D3-E9E1-23AF-012C6D115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2D0EF-3799-4287-9615-00EE5D761B1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255433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4CF4B9-F00A-1A5F-533F-A3EB156A0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D7F83EA4-8928-FFEA-E7A2-BA033BF7BC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6A1A081-0F3A-8633-C9DF-D8FD4014EF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CF8BCADD-326D-9BE3-4071-771F7324D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969F2-AF6B-4176-9D31-1A86EB9A51F7}" type="datetimeFigureOut">
              <a:rPr lang="da-DK" smtClean="0"/>
              <a:t>05-09-2023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4A8C950-A568-B170-788C-D5B595240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EB1AC16-2D8C-1949-555B-FEAB7A567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2D0EF-3799-4287-9615-00EE5D761B1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09266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ack cover">
  <p:cSld name="1_Back cover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ge1c1b47544_1_2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329166" cy="6935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090AE9-8869-597D-E1FC-419A6B3C5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D628F1EF-3D6A-BDC8-C755-94FAABCAEA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0127F20-3383-7618-6FBF-85038F896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969F2-AF6B-4176-9D31-1A86EB9A51F7}" type="datetimeFigureOut">
              <a:rPr lang="da-DK" smtClean="0"/>
              <a:t>05-09-2023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E758019-3823-4324-A697-02E7008E8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2BAB4EB-2005-DEA7-619F-21BF21E4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2D0EF-3799-4287-9615-00EE5D761B1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407571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B3F2A70E-6213-63CE-D286-048B47697C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8CE9A18A-4B17-145F-5634-90E0CFAA03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41D7973-4B4F-BF0E-0047-52EB098D0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969F2-AF6B-4176-9D31-1A86EB9A51F7}" type="datetimeFigureOut">
              <a:rPr lang="da-DK" smtClean="0"/>
              <a:t>05-09-2023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F4CC051-A20E-B1A2-D5DF-B7D07BF8A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6083175-4789-3CC4-5CB3-A88BB063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2D0EF-3799-4287-9615-00EE5D761B1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8527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2"/>
          <p:cNvSpPr txBox="1">
            <a:spLocks noGrp="1"/>
          </p:cNvSpPr>
          <p:nvPr>
            <p:ph type="title"/>
          </p:nvPr>
        </p:nvSpPr>
        <p:spPr>
          <a:xfrm>
            <a:off x="495701" y="373886"/>
            <a:ext cx="8384471" cy="879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4D76"/>
              </a:buClr>
              <a:buSzPts val="4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2"/>
          <p:cNvSpPr txBox="1">
            <a:spLocks noGrp="1"/>
          </p:cNvSpPr>
          <p:nvPr>
            <p:ph type="body" idx="1"/>
          </p:nvPr>
        </p:nvSpPr>
        <p:spPr>
          <a:xfrm>
            <a:off x="495702" y="1489523"/>
            <a:ext cx="5086952" cy="4562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 "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body" idx="2"/>
          </p:nvPr>
        </p:nvSpPr>
        <p:spPr>
          <a:xfrm>
            <a:off x="495701" y="6506186"/>
            <a:ext cx="3994627" cy="351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Char char=" "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26" name="Google Shape;26;p12"/>
          <p:cNvSpPr>
            <a:spLocks noGrp="1"/>
          </p:cNvSpPr>
          <p:nvPr>
            <p:ph type="pic" idx="3"/>
          </p:nvPr>
        </p:nvSpPr>
        <p:spPr>
          <a:xfrm>
            <a:off x="5953208" y="1489522"/>
            <a:ext cx="5861803" cy="456236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97764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9/5/2023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031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 userDrawn="1"/>
        </p:nvSpPr>
        <p:spPr>
          <a:xfrm>
            <a:off x="159438" y="4293582"/>
            <a:ext cx="3832684" cy="3832684"/>
          </a:xfrm>
          <a:prstGeom prst="ellipse">
            <a:avLst/>
          </a:prstGeom>
          <a:solidFill>
            <a:srgbClr val="004D7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/>
          <p:cNvSpPr/>
          <p:nvPr userDrawn="1"/>
        </p:nvSpPr>
        <p:spPr>
          <a:xfrm>
            <a:off x="174386" y="0"/>
            <a:ext cx="3832684" cy="3832684"/>
          </a:xfrm>
          <a:prstGeom prst="ellipse">
            <a:avLst/>
          </a:prstGeom>
          <a:solidFill>
            <a:srgbClr val="004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 userDrawn="1"/>
        </p:nvSpPr>
        <p:spPr>
          <a:xfrm>
            <a:off x="159438" y="1628794"/>
            <a:ext cx="3832684" cy="3832684"/>
          </a:xfrm>
          <a:prstGeom prst="ellipse">
            <a:avLst/>
          </a:prstGeom>
          <a:solidFill>
            <a:srgbClr val="00B6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5580" y="2726659"/>
            <a:ext cx="3200400" cy="1629730"/>
          </a:xfrm>
        </p:spPr>
        <p:txBody>
          <a:bodyPr anchor="b">
            <a:normAutofit/>
          </a:bodyPr>
          <a:lstStyle>
            <a:lvl1pPr algn="ctr">
              <a:lnSpc>
                <a:spcPct val="150000"/>
              </a:lnSpc>
              <a:defRPr sz="3600" b="1" i="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Thank you very much!</a:t>
            </a: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4400908" y="3013436"/>
            <a:ext cx="3927369" cy="19674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 cap="all" spc="-5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30000"/>
              </a:lnSpc>
            </a:pPr>
            <a:r>
              <a:rPr lang="en-GB" sz="2400" cap="none" baseline="0" noProof="0" dirty="0">
                <a:solidFill>
                  <a:srgbClr val="0075BC"/>
                </a:solidFill>
              </a:rPr>
              <a:t>Website:</a:t>
            </a:r>
          </a:p>
          <a:p>
            <a:pPr>
              <a:lnSpc>
                <a:spcPct val="130000"/>
              </a:lnSpc>
            </a:pPr>
            <a:r>
              <a:rPr lang="en-GB" sz="2400" cap="none" baseline="0" noProof="0" dirty="0">
                <a:solidFill>
                  <a:srgbClr val="0075BC"/>
                </a:solidFill>
              </a:rPr>
              <a:t>E-mail us:</a:t>
            </a:r>
          </a:p>
          <a:p>
            <a:pPr>
              <a:lnSpc>
                <a:spcPct val="130000"/>
              </a:lnSpc>
            </a:pPr>
            <a:r>
              <a:rPr lang="en-GB" sz="2400" cap="none" baseline="0" noProof="0" dirty="0">
                <a:solidFill>
                  <a:srgbClr val="0075BC"/>
                </a:solidFill>
              </a:rPr>
              <a:t>Follow us on Twitter:</a:t>
            </a:r>
          </a:p>
          <a:p>
            <a:pPr>
              <a:lnSpc>
                <a:spcPct val="130000"/>
              </a:lnSpc>
            </a:pPr>
            <a:r>
              <a:rPr lang="en-GB" sz="2400" cap="none" baseline="0" noProof="0" dirty="0">
                <a:solidFill>
                  <a:srgbClr val="0075BC"/>
                </a:solidFill>
              </a:rPr>
              <a:t>Join the conversation:</a:t>
            </a: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5747113" y="3155530"/>
            <a:ext cx="3927369" cy="3859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 cap="all" spc="-5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2400" cap="none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www.cityloops.eu</a:t>
            </a:r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5966271" y="3639203"/>
            <a:ext cx="3927369" cy="3859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 cap="all" spc="-5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2400" cap="none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info@cityloops.eu</a:t>
            </a:r>
          </a:p>
        </p:txBody>
      </p:sp>
      <p:sp>
        <p:nvSpPr>
          <p:cNvPr id="15" name="Title 1"/>
          <p:cNvSpPr txBox="1">
            <a:spLocks/>
          </p:cNvSpPr>
          <p:nvPr userDrawn="1"/>
        </p:nvSpPr>
        <p:spPr>
          <a:xfrm>
            <a:off x="7427591" y="4096185"/>
            <a:ext cx="3927369" cy="3859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 cap="all" spc="-5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2400" cap="none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@</a:t>
            </a:r>
            <a:r>
              <a:rPr lang="en-US" sz="2400" cap="none" baseline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CircularCityEU</a:t>
            </a:r>
            <a:endParaRPr lang="en-US" sz="2400" cap="none" baseline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7710797" y="4599822"/>
            <a:ext cx="2168138" cy="3859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 cap="all" spc="-5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2400" cap="none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en-US" sz="2400" cap="none" baseline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CityLoops</a:t>
            </a:r>
            <a:endParaRPr lang="en-US" sz="2400" cap="none" baseline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953" y="241765"/>
            <a:ext cx="2461918" cy="138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18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50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TITLE OF THE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7280" y="4643063"/>
            <a:ext cx="6528313" cy="511796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b="0" cap="none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 noProof="0" dirty="0"/>
              <a:t>WPx: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97280" y="5083079"/>
            <a:ext cx="6528313" cy="74288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Name and organisation:</a:t>
            </a:r>
          </a:p>
        </p:txBody>
      </p:sp>
    </p:spTree>
    <p:extLst>
      <p:ext uri="{BB962C8B-B14F-4D97-AF65-F5344CB8AC3E}">
        <p14:creationId xmlns:p14="http://schemas.microsoft.com/office/powerpoint/2010/main" val="3861954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Èn tekst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1824000" y="872716"/>
            <a:ext cx="9456000" cy="1161947"/>
          </a:xfrm>
        </p:spPr>
        <p:txBody>
          <a:bodyPr/>
          <a:lstStyle/>
          <a:p>
            <a:r>
              <a:rPr lang="da-DK" dirty="0"/>
              <a:t>Overskrift 27pt i to eller flere linjer </a:t>
            </a:r>
            <a:br>
              <a:rPr lang="da-DK" dirty="0"/>
            </a:br>
            <a:r>
              <a:rPr lang="da-DK" dirty="0"/>
              <a:t>teksten vokser opad</a:t>
            </a:r>
          </a:p>
        </p:txBody>
      </p:sp>
      <p:grpSp>
        <p:nvGrpSpPr>
          <p:cNvPr id="12" name="Gruppe 11"/>
          <p:cNvGrpSpPr/>
          <p:nvPr userDrawn="1"/>
        </p:nvGrpSpPr>
        <p:grpSpPr>
          <a:xfrm>
            <a:off x="-2640970" y="2393789"/>
            <a:ext cx="2444751" cy="2755626"/>
            <a:chOff x="-1980728" y="1411288"/>
            <a:chExt cx="1833563" cy="2755626"/>
          </a:xfrm>
        </p:grpSpPr>
        <p:sp>
          <p:nvSpPr>
            <p:cNvPr id="13" name="AutoShape 4"/>
            <p:cNvSpPr>
              <a:spLocks/>
            </p:cNvSpPr>
            <p:nvPr userDrawn="1"/>
          </p:nvSpPr>
          <p:spPr bwMode="gray">
            <a:xfrm>
              <a:off x="-1980728" y="1411288"/>
              <a:ext cx="1830388" cy="2755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457200" eaLnBrk="0" hangingPunct="0">
                <a:spcBef>
                  <a:spcPct val="20000"/>
                </a:spcBef>
                <a:buChar char="•"/>
                <a:tabLst>
                  <a:tab pos="177800" algn="l"/>
                </a:tabLst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Char char="–"/>
                <a:tabLst>
                  <a:tab pos="177800" algn="l"/>
                </a:tabLst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Char char="•"/>
                <a:tabLst>
                  <a:tab pos="1778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Char char="–"/>
                <a:tabLst>
                  <a:tab pos="17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Char char="»"/>
                <a:tabLst>
                  <a:tab pos="17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7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7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7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778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  <a:defRPr/>
              </a:pPr>
              <a:r>
                <a:rPr lang="da-DK" sz="9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Opstil teksten i punkter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900" i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Niveauer</a:t>
              </a:r>
            </a:p>
            <a:p>
              <a:pPr algn="r" eaLnBrk="1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i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1. Niveau = Bullets </a:t>
              </a:r>
              <a:r>
                <a:rPr lang="da-DK" altLang="da-DK" sz="900" i="1" baseline="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22</a:t>
              </a:r>
              <a:r>
                <a:rPr lang="da-DK" altLang="da-DK" sz="900" i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pkt</a:t>
              </a:r>
              <a:br>
                <a:rPr lang="da-DK" altLang="da-DK" sz="900" i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da-DK" altLang="da-DK" sz="900" i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2. Niveau = Bullets 22 pkt</a:t>
              </a:r>
              <a:br>
                <a:rPr lang="da-DK" altLang="da-DK" sz="900" i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da-DK" altLang="da-DK" sz="900" i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3. Niveau = Bullets 20 pkt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900" i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4. Niveau = Bullets 18 pkt</a:t>
              </a:r>
              <a:br>
                <a:rPr lang="da-DK" altLang="da-DK" sz="900" i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da-DK" altLang="da-DK" sz="900" i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5. – 9. Niveau = Bullets 16 - 10</a:t>
              </a:r>
              <a:r>
                <a:rPr lang="da-DK" altLang="da-DK" sz="900" i="1" baseline="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da-DK" altLang="da-DK" sz="900" i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pkt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i="1" noProof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algn="r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For at få punktopstillet teksten (flere niveauer findes) brug </a:t>
              </a:r>
              <a:r>
                <a:rPr lang="da-DK" sz="9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Forøg listeniveau</a:t>
              </a:r>
            </a:p>
            <a:p>
              <a:pPr algn="r">
                <a:defRPr/>
              </a:pPr>
              <a:endParaRPr lang="da-DK" sz="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endParaRPr lang="da-DK" sz="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algn="r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For at få venstrestillet teksten </a:t>
              </a:r>
              <a:br>
                <a:rPr lang="da-DK" sz="9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da-DK" sz="9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uden punktopstilling, brug </a:t>
              </a:r>
              <a:r>
                <a:rPr lang="da-DK" sz="9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Formindsk listeniveau</a:t>
              </a:r>
            </a:p>
            <a:p>
              <a:pPr algn="r">
                <a:defRPr/>
              </a:pPr>
              <a:endParaRPr lang="da-DK" sz="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i="1" noProof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900" i="1" noProof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Gruppe 13"/>
            <p:cNvGrpSpPr/>
            <p:nvPr userDrawn="1"/>
          </p:nvGrpSpPr>
          <p:grpSpPr>
            <a:xfrm>
              <a:off x="-604365" y="3126445"/>
              <a:ext cx="457200" cy="209550"/>
              <a:chOff x="10615613" y="1808820"/>
              <a:chExt cx="457200" cy="209550"/>
            </a:xfrm>
          </p:grpSpPr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15613" y="1808820"/>
                <a:ext cx="457200" cy="209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0" name="Rounded Rectangle 47"/>
              <p:cNvSpPr/>
              <p:nvPr/>
            </p:nvSpPr>
            <p:spPr>
              <a:xfrm>
                <a:off x="10844213" y="1808820"/>
                <a:ext cx="214312" cy="20637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da-DK" sz="2400" dirty="0"/>
              </a:p>
            </p:txBody>
          </p:sp>
        </p:grpSp>
        <p:grpSp>
          <p:nvGrpSpPr>
            <p:cNvPr id="15" name="Gruppe 14"/>
            <p:cNvGrpSpPr/>
            <p:nvPr userDrawn="1"/>
          </p:nvGrpSpPr>
          <p:grpSpPr>
            <a:xfrm>
              <a:off x="-599603" y="3918533"/>
              <a:ext cx="438150" cy="209550"/>
              <a:chOff x="10620375" y="2651782"/>
              <a:chExt cx="438150" cy="209550"/>
            </a:xfrm>
          </p:grpSpPr>
          <p:pic>
            <p:nvPicPr>
              <p:cNvPr id="16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20375" y="2651782"/>
                <a:ext cx="438150" cy="209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52"/>
              <p:cNvSpPr/>
              <p:nvPr/>
            </p:nvSpPr>
            <p:spPr>
              <a:xfrm>
                <a:off x="10839450" y="2651782"/>
                <a:ext cx="219075" cy="201613"/>
              </a:xfrm>
              <a:prstGeom prst="rect">
                <a:avLst/>
              </a:prstGeom>
              <a:solidFill>
                <a:srgbClr val="FFFFFF">
                  <a:alpha val="65882"/>
                </a:srgbClr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da-DK" sz="2400" dirty="0"/>
              </a:p>
            </p:txBody>
          </p:sp>
          <p:sp>
            <p:nvSpPr>
              <p:cNvPr id="18" name="Rounded Rectangle 53"/>
              <p:cNvSpPr/>
              <p:nvPr/>
            </p:nvSpPr>
            <p:spPr>
              <a:xfrm>
                <a:off x="10625138" y="2654957"/>
                <a:ext cx="214312" cy="20637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da-DK" sz="2400" dirty="0"/>
              </a:p>
            </p:txBody>
          </p:sp>
        </p:grpSp>
      </p:grpSp>
      <p:sp>
        <p:nvSpPr>
          <p:cNvPr id="3" name="Pladsholder til indhold 2"/>
          <p:cNvSpPr>
            <a:spLocks noGrp="1"/>
          </p:cNvSpPr>
          <p:nvPr>
            <p:ph sz="quarter" idx="13" hasCustomPrompt="1"/>
          </p:nvPr>
        </p:nvSpPr>
        <p:spPr>
          <a:xfrm>
            <a:off x="1824567" y="2327275"/>
            <a:ext cx="9455151" cy="3160713"/>
          </a:xfrm>
        </p:spPr>
        <p:txBody>
          <a:bodyPr/>
          <a:lstStyle/>
          <a:p>
            <a:pPr lvl="0"/>
            <a:r>
              <a:rPr lang="da-DK" dirty="0"/>
              <a:t>Brødtekst 22pt skrives her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620567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A4EDA5-0292-6CD7-10A3-C7F1AB9A2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rgbClr val="004D76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516D0EE-2189-CFD7-40D9-94B11F3CAA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05BCAD3-1C29-470D-2E19-AF049BE80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969F2-AF6B-4176-9D31-1A86EB9A51F7}" type="datetimeFigureOut">
              <a:rPr lang="da-DK" smtClean="0"/>
              <a:t>05-09-2023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3F6DC73-FA9E-F1D6-23B1-FDD766E69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27A07F8-4DA5-12E0-F2B6-3FF3577C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2D0EF-3799-4287-9615-00EE5D761B1E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 descr="Et billede, der indeholder Font/skrifttype, Grafik, logo, grafisk design&#10;&#10;Automatisk genereret beskrivelse">
            <a:extLst>
              <a:ext uri="{FF2B5EF4-FFF2-40B4-BE49-F238E27FC236}">
                <a16:creationId xmlns:a16="http://schemas.microsoft.com/office/drawing/2014/main" id="{DCF076D4-4FE3-29BA-1148-E859E80561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843" y="6039452"/>
            <a:ext cx="1150541" cy="646458"/>
          </a:xfrm>
          <a:prstGeom prst="rect">
            <a:avLst/>
          </a:prstGeom>
        </p:spPr>
      </p:pic>
      <p:pic>
        <p:nvPicPr>
          <p:cNvPr id="8" name="Billede 7" descr="Et billede, der indeholder sky, flag, stjerne, blå/nedtrykt&#10;&#10;Automatisk genereret beskrivelse">
            <a:extLst>
              <a:ext uri="{FF2B5EF4-FFF2-40B4-BE49-F238E27FC236}">
                <a16:creationId xmlns:a16="http://schemas.microsoft.com/office/drawing/2014/main" id="{280802F2-7628-93BB-8F77-8083AF5BA1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315" y="6039451"/>
            <a:ext cx="967753" cy="64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14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9F53762-1402-4CD8-8801-C860B5A75F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A9F6C-3556-413D-9FF3-2617ACBBE81E}" type="datetimeFigureOut">
              <a:rPr lang="da-DK"/>
              <a:pPr>
                <a:defRPr/>
              </a:pPr>
              <a:t>05-09-2023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152AC69-F3A3-4037-88EF-7A6775E5A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8C2E337-6228-46D7-A038-FB7C9FEE2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3AC1FAAE-CB25-46D5-9A43-961C9CCCC450}" type="slidenum">
              <a:rPr lang="da-DK" altLang="da-DK"/>
              <a:pPr>
                <a:defRPr/>
              </a:pPr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006413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e1c1b47544_1_162"/>
          <p:cNvSpPr/>
          <p:nvPr/>
        </p:nvSpPr>
        <p:spPr>
          <a:xfrm>
            <a:off x="1" y="6450496"/>
            <a:ext cx="12192000" cy="407400"/>
          </a:xfrm>
          <a:prstGeom prst="rect">
            <a:avLst/>
          </a:prstGeom>
          <a:solidFill>
            <a:srgbClr val="004D76"/>
          </a:solidFill>
          <a:ln w="15875" cap="flat" cmpd="sng">
            <a:solidFill>
              <a:srgbClr val="004D7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ge1c1b47544_1_162"/>
          <p:cNvSpPr/>
          <p:nvPr/>
        </p:nvSpPr>
        <p:spPr>
          <a:xfrm>
            <a:off x="-8239" y="6384498"/>
            <a:ext cx="12200100" cy="66000"/>
          </a:xfrm>
          <a:prstGeom prst="rect">
            <a:avLst/>
          </a:prstGeom>
          <a:solidFill>
            <a:srgbClr val="00B6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ge1c1b47544_1_162"/>
          <p:cNvSpPr txBox="1">
            <a:spLocks noGrp="1"/>
          </p:cNvSpPr>
          <p:nvPr>
            <p:ph type="title"/>
          </p:nvPr>
        </p:nvSpPr>
        <p:spPr>
          <a:xfrm>
            <a:off x="567891" y="368992"/>
            <a:ext cx="8384400" cy="8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4D76"/>
              </a:buClr>
              <a:buSzPts val="4800"/>
              <a:buFont typeface="Arial"/>
              <a:buNone/>
              <a:defRPr sz="4800" b="1" i="0" u="sng" strike="noStrike" cap="none">
                <a:solidFill>
                  <a:srgbClr val="004D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ge1c1b47544_1_162"/>
          <p:cNvSpPr txBox="1">
            <a:spLocks noGrp="1"/>
          </p:cNvSpPr>
          <p:nvPr>
            <p:ph type="body" idx="1"/>
          </p:nvPr>
        </p:nvSpPr>
        <p:spPr>
          <a:xfrm>
            <a:off x="567891" y="1521578"/>
            <a:ext cx="10058400" cy="3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ge1c1b47544_1_162"/>
          <p:cNvSpPr txBox="1"/>
          <p:nvPr/>
        </p:nvSpPr>
        <p:spPr>
          <a:xfrm>
            <a:off x="11575810" y="6504603"/>
            <a:ext cx="6162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</a:pPr>
            <a:fld id="{00000000-1234-1234-1234-123412341234}" type="slidenum">
              <a:rPr lang="en-GB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‹nr.›</a:t>
            </a:fld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" name="Google Shape;77;ge1c1b47544_1_16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034336" y="193355"/>
            <a:ext cx="1821756" cy="1026366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ge1c1b47544_1_162"/>
          <p:cNvSpPr/>
          <p:nvPr/>
        </p:nvSpPr>
        <p:spPr>
          <a:xfrm>
            <a:off x="1" y="6308683"/>
            <a:ext cx="12192000" cy="63300"/>
          </a:xfrm>
          <a:prstGeom prst="rect">
            <a:avLst/>
          </a:prstGeom>
          <a:solidFill>
            <a:srgbClr val="004D76"/>
          </a:solidFill>
          <a:ln w="15875" cap="flat" cmpd="sng">
            <a:solidFill>
              <a:srgbClr val="004D7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1" r:id="rId2"/>
    <p:sldLayoutId id="2147483672" r:id="rId3"/>
    <p:sldLayoutId id="2147483674" r:id="rId4"/>
    <p:sldLayoutId id="2147483678" r:id="rId5"/>
    <p:sldLayoutId id="2147483679" r:id="rId6"/>
    <p:sldLayoutId id="2147483681" r:id="rId7"/>
    <p:sldLayoutId id="2147483682" r:id="rId8"/>
    <p:sldLayoutId id="2147483695" r:id="rId9"/>
    <p:sldLayoutId id="214748369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0E3BB895-FE60-F414-F075-786975599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48403DA-3779-5E21-A525-3EF26B8C7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278BFA4-6367-0BBA-D75D-A7D502A847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969F2-AF6B-4176-9D31-1A86EB9A51F7}" type="datetimeFigureOut">
              <a:rPr lang="da-DK" smtClean="0"/>
              <a:t>05-09-2023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85F1CD6-A3FC-D1E0-E651-B4E227794F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673F8B3-EA3C-B43B-8E66-15389C6E2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2D0EF-3799-4287-9615-00EE5D761B1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01370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27.png"/><Relationship Id="rId4" Type="http://schemas.openxmlformats.org/officeDocument/2006/relationships/image" Target="../media/image1.jpg"/><Relationship Id="rId9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jpeg"/><Relationship Id="rId5" Type="http://schemas.openxmlformats.org/officeDocument/2006/relationships/image" Target="../media/image25.jpg"/><Relationship Id="rId4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jpg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ityloops.eu/construction-demolition-waste/recycling-concrete" TargetMode="External"/><Relationship Id="rId13" Type="http://schemas.openxmlformats.org/officeDocument/2006/relationships/image" Target="../media/image18.jpeg"/><Relationship Id="rId3" Type="http://schemas.openxmlformats.org/officeDocument/2006/relationships/hyperlink" Target="https://cityloops.eu/construction-demolition-waste/planning-and-decision-making" TargetMode="External"/><Relationship Id="rId7" Type="http://schemas.openxmlformats.org/officeDocument/2006/relationships/hyperlink" Target="https://cityloops.eu/construction-demolition-waste/material-banks-and-marketplaces" TargetMode="External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cityloops.eu/construction-demolition-waste/data-and-material-passports" TargetMode="External"/><Relationship Id="rId11" Type="http://schemas.openxmlformats.org/officeDocument/2006/relationships/hyperlink" Target="https://cityloops.eu/construction-demolition-waste/business-cases" TargetMode="External"/><Relationship Id="rId5" Type="http://schemas.openxmlformats.org/officeDocument/2006/relationships/hyperlink" Target="https://cityloops.eu/construction-demolition-waste/circular-demolition" TargetMode="External"/><Relationship Id="rId15" Type="http://schemas.openxmlformats.org/officeDocument/2006/relationships/image" Target="../media/image20.jpg"/><Relationship Id="rId10" Type="http://schemas.openxmlformats.org/officeDocument/2006/relationships/hyperlink" Target="https://cityloops.eu/construction-demolition-waste/circular-procurement" TargetMode="External"/><Relationship Id="rId4" Type="http://schemas.openxmlformats.org/officeDocument/2006/relationships/hyperlink" Target="https://cityloops.eu/construction-demolition-waste/stakeholder-engagement" TargetMode="External"/><Relationship Id="rId9" Type="http://schemas.openxmlformats.org/officeDocument/2006/relationships/hyperlink" Target="https://cityloops.eu/construction-demolition-waste/circular-soil-handling" TargetMode="External"/><Relationship Id="rId1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jpg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g"/><Relationship Id="rId5" Type="http://schemas.openxmlformats.org/officeDocument/2006/relationships/image" Target="../media/image18.jpe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g"/><Relationship Id="rId5" Type="http://schemas.openxmlformats.org/officeDocument/2006/relationships/image" Target="../media/image14.jp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8625840" cy="2197608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s-ES" dirty="0" err="1"/>
              <a:t>CityLoops</a:t>
            </a:r>
            <a:br>
              <a:rPr lang="es-ES" dirty="0"/>
            </a:br>
            <a:r>
              <a:rPr lang="en-US" sz="3600" b="0" dirty="0"/>
              <a:t>Closing the loop for urban material flows</a:t>
            </a:r>
            <a:endParaRPr lang="en-GB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4643063"/>
            <a:ext cx="7071360" cy="511796"/>
          </a:xfrm>
        </p:spPr>
        <p:txBody>
          <a:bodyPr>
            <a:normAutofit fontScale="85000" lnSpcReduction="10000"/>
          </a:bodyPr>
          <a:lstStyle/>
          <a:p>
            <a:r>
              <a:rPr lang="es-ES" dirty="0"/>
              <a:t>WP2: </a:t>
            </a:r>
            <a:r>
              <a:rPr lang="es-ES" dirty="0" err="1"/>
              <a:t>Construction</a:t>
            </a:r>
            <a:r>
              <a:rPr lang="es-ES" dirty="0"/>
              <a:t> and </a:t>
            </a:r>
            <a:r>
              <a:rPr lang="es-ES" dirty="0" err="1"/>
              <a:t>demolition</a:t>
            </a:r>
            <a:r>
              <a:rPr lang="es-ES" dirty="0"/>
              <a:t> </a:t>
            </a:r>
            <a:r>
              <a:rPr lang="es-ES" dirty="0" err="1"/>
              <a:t>waste</a:t>
            </a:r>
            <a:r>
              <a:rPr lang="es-ES" dirty="0"/>
              <a:t> incl. </a:t>
            </a:r>
            <a:r>
              <a:rPr lang="es-ES" dirty="0" err="1"/>
              <a:t>soil</a:t>
            </a:r>
            <a:r>
              <a:rPr lang="es-ES" dirty="0"/>
              <a:t> 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dirty="0"/>
              <a:t>Pernille Kernel, </a:t>
            </a:r>
            <a:r>
              <a:rPr lang="da-DK" dirty="0"/>
              <a:t>Capital Region of Denmark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7860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77;p17">
            <a:extLst>
              <a:ext uri="{FF2B5EF4-FFF2-40B4-BE49-F238E27FC236}">
                <a16:creationId xmlns:a16="http://schemas.microsoft.com/office/drawing/2014/main" id="{532BF466-4B2D-D561-D781-505B182FE66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8434" y="241765"/>
            <a:ext cx="1383439" cy="747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50;p72">
            <a:extLst>
              <a:ext uri="{FF2B5EF4-FFF2-40B4-BE49-F238E27FC236}">
                <a16:creationId xmlns:a16="http://schemas.microsoft.com/office/drawing/2014/main" id="{0C7A8A74-DB63-0140-4C54-23D15EAF8EE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9734" y="336299"/>
            <a:ext cx="1542199" cy="55796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895EC0D6-78C3-37D3-EB90-D92344577BA7}"/>
              </a:ext>
            </a:extLst>
          </p:cNvPr>
          <p:cNvSpPr txBox="1"/>
          <p:nvPr/>
        </p:nvSpPr>
        <p:spPr>
          <a:xfrm>
            <a:off x="479659" y="336299"/>
            <a:ext cx="3744936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b="1" dirty="0">
                <a:solidFill>
                  <a:srgbClr val="004D74"/>
                </a:solidFill>
              </a:rPr>
              <a:t>Tender process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694C931C-40DC-FFF6-E80B-7C80672A8C88}"/>
              </a:ext>
            </a:extLst>
          </p:cNvPr>
          <p:cNvSpPr txBox="1"/>
          <p:nvPr/>
        </p:nvSpPr>
        <p:spPr>
          <a:xfrm>
            <a:off x="479659" y="1169428"/>
            <a:ext cx="10910400" cy="3374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Clr>
                <a:srgbClr val="004D74"/>
              </a:buClr>
            </a:pPr>
            <a:r>
              <a:rPr lang="en-US" sz="1733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Total contracting was offered as a </a:t>
            </a:r>
            <a:r>
              <a:rPr lang="en-US" sz="1733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tender with negotiation</a:t>
            </a:r>
            <a:r>
              <a:rPr lang="en-US" sz="1733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 in accordance with the Public Procurement Act</a:t>
            </a:r>
          </a:p>
          <a:p>
            <a:pPr>
              <a:spcAft>
                <a:spcPts val="800"/>
              </a:spcAft>
              <a:buClr>
                <a:srgbClr val="004D74"/>
              </a:buClr>
            </a:pPr>
            <a:r>
              <a:rPr lang="en-US" sz="17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Used criteria with a focus on circular economy in operation:</a:t>
            </a:r>
          </a:p>
          <a:p>
            <a:pPr marL="594769" lvl="1" indent="-239178">
              <a:spcAft>
                <a:spcPts val="800"/>
              </a:spcAft>
              <a:buClr>
                <a:srgbClr val="004D74"/>
              </a:buClr>
              <a:buFont typeface="Wingdings" panose="05000000000000000000" pitchFamily="2" charset="2"/>
              <a:buChar char="§"/>
            </a:pPr>
            <a:r>
              <a:rPr lang="en-US" sz="17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Construction solutions with the highest reduction of materials as possible, including load-bearing structures, coatings, and installations</a:t>
            </a:r>
          </a:p>
          <a:p>
            <a:pPr marL="594769" lvl="1" indent="-239178">
              <a:spcAft>
                <a:spcPts val="800"/>
              </a:spcAft>
              <a:buClr>
                <a:srgbClr val="004D74"/>
              </a:buClr>
              <a:buFont typeface="Wingdings" panose="05000000000000000000" pitchFamily="2" charset="2"/>
              <a:buChar char="§"/>
            </a:pPr>
            <a:r>
              <a:rPr lang="en-US" sz="17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Material with a high degree of recyclability</a:t>
            </a:r>
          </a:p>
          <a:p>
            <a:pPr marL="594769" lvl="1" indent="-239178">
              <a:spcAft>
                <a:spcPts val="800"/>
              </a:spcAft>
              <a:buClr>
                <a:srgbClr val="004D74"/>
              </a:buClr>
              <a:buFont typeface="Wingdings" panose="05000000000000000000" pitchFamily="2" charset="2"/>
              <a:buChar char="§"/>
            </a:pPr>
            <a:r>
              <a:rPr lang="en-US" sz="17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Considerations regarding cleaning and operation clearly included in the design of the house</a:t>
            </a:r>
          </a:p>
          <a:p>
            <a:pPr marL="594769" lvl="1" indent="-239178">
              <a:spcAft>
                <a:spcPts val="800"/>
              </a:spcAft>
              <a:buClr>
                <a:srgbClr val="004D74"/>
              </a:buClr>
              <a:buFont typeface="Wingdings" panose="05000000000000000000" pitchFamily="2" charset="2"/>
              <a:buChar char="§"/>
            </a:pPr>
            <a:r>
              <a:rPr lang="en-US" sz="173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Considerations regarding total energy included as a parameter in the choice of materials</a:t>
            </a:r>
          </a:p>
          <a:p>
            <a:pPr marL="355591">
              <a:buClr>
                <a:srgbClr val="004D74"/>
              </a:buClr>
            </a:pPr>
            <a:r>
              <a:rPr lang="en-US" sz="1733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 addition, demands were made in the tender material for recycling and circular economy e.g., reinstatement of crushed concrete and soil balance on the overall project </a:t>
            </a:r>
          </a:p>
          <a:p>
            <a:pPr marL="380990" indent="-380990">
              <a:buClr>
                <a:srgbClr val="004D74"/>
              </a:buClr>
              <a:buFont typeface="Wingdings" panose="05000000000000000000" pitchFamily="2" charset="2"/>
              <a:buChar char="§"/>
            </a:pPr>
            <a:endParaRPr lang="en-US" sz="1733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" name="Google Shape;456;p73">
            <a:extLst>
              <a:ext uri="{FF2B5EF4-FFF2-40B4-BE49-F238E27FC236}">
                <a16:creationId xmlns:a16="http://schemas.microsoft.com/office/drawing/2014/main" id="{00881B90-884A-485A-AEF6-B40CC90A194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23071"/>
          <a:stretch/>
        </p:blipFill>
        <p:spPr>
          <a:xfrm>
            <a:off x="7096674" y="4370081"/>
            <a:ext cx="4812145" cy="192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09;p81">
            <a:extLst>
              <a:ext uri="{FF2B5EF4-FFF2-40B4-BE49-F238E27FC236}">
                <a16:creationId xmlns:a16="http://schemas.microsoft.com/office/drawing/2014/main" id="{A27DBA3A-DFCD-47F9-B3A8-CB4B670D1E7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9049" r="12913" b="20088"/>
          <a:stretch/>
        </p:blipFill>
        <p:spPr>
          <a:xfrm>
            <a:off x="283181" y="4327974"/>
            <a:ext cx="4137891" cy="1971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lede 11" descr="Et billede, der indeholder person, hånd, sten&#10;&#10;Automatisk genereret beskrivelse">
            <a:extLst>
              <a:ext uri="{FF2B5EF4-FFF2-40B4-BE49-F238E27FC236}">
                <a16:creationId xmlns:a16="http://schemas.microsoft.com/office/drawing/2014/main" id="{76A1E35F-5BEE-425C-BAFB-C952EFCA9C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4558" b="7439"/>
          <a:stretch/>
        </p:blipFill>
        <p:spPr>
          <a:xfrm>
            <a:off x="4671845" y="4327973"/>
            <a:ext cx="2174056" cy="197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281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503;p80">
            <a:extLst>
              <a:ext uri="{FF2B5EF4-FFF2-40B4-BE49-F238E27FC236}">
                <a16:creationId xmlns:a16="http://schemas.microsoft.com/office/drawing/2014/main" id="{A8516D5B-39E7-4F40-859C-1817F346F9B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9589" t="17038" b="30070"/>
          <a:stretch/>
        </p:blipFill>
        <p:spPr>
          <a:xfrm>
            <a:off x="6793348" y="4502208"/>
            <a:ext cx="3054970" cy="2355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77;p17">
            <a:extLst>
              <a:ext uri="{FF2B5EF4-FFF2-40B4-BE49-F238E27FC236}">
                <a16:creationId xmlns:a16="http://schemas.microsoft.com/office/drawing/2014/main" id="{532BF466-4B2D-D561-D781-505B182FE66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8434" y="241765"/>
            <a:ext cx="1383439" cy="747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50;p72">
            <a:extLst>
              <a:ext uri="{FF2B5EF4-FFF2-40B4-BE49-F238E27FC236}">
                <a16:creationId xmlns:a16="http://schemas.microsoft.com/office/drawing/2014/main" id="{0C7A8A74-DB63-0140-4C54-23D15EAF8EE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07018" y="388040"/>
            <a:ext cx="1542199" cy="55796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895EC0D6-78C3-37D3-EB90-D92344577BA7}"/>
              </a:ext>
            </a:extLst>
          </p:cNvPr>
          <p:cNvSpPr txBox="1"/>
          <p:nvPr/>
        </p:nvSpPr>
        <p:spPr>
          <a:xfrm>
            <a:off x="479659" y="281889"/>
            <a:ext cx="5125121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b="1" dirty="0">
                <a:solidFill>
                  <a:srgbClr val="004D74"/>
                </a:solidFill>
              </a:rPr>
              <a:t>Construction process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B140417D-AB87-48ED-FBFD-C2DC6B64D730}"/>
              </a:ext>
            </a:extLst>
          </p:cNvPr>
          <p:cNvSpPr txBox="1"/>
          <p:nvPr/>
        </p:nvSpPr>
        <p:spPr>
          <a:xfrm>
            <a:off x="640800" y="1236519"/>
            <a:ext cx="10910400" cy="3743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Clr>
                <a:srgbClr val="004D74"/>
              </a:buClr>
            </a:pPr>
            <a:r>
              <a:rPr lang="en-US" sz="1733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Awareness of obstacles in the ground (the site was an old production facility for a concrete factory)</a:t>
            </a:r>
          </a:p>
          <a:p>
            <a:pPr>
              <a:spcAft>
                <a:spcPts val="800"/>
              </a:spcAft>
              <a:buClr>
                <a:srgbClr val="004D74"/>
              </a:buClr>
            </a:pPr>
            <a:r>
              <a:rPr lang="en-US" sz="1733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Collaboration between the municipality/client and the total contractor about solutions:</a:t>
            </a:r>
          </a:p>
          <a:p>
            <a:pPr marL="285750" indent="-285750">
              <a:spcAft>
                <a:spcPts val="800"/>
              </a:spcAft>
              <a:buClr>
                <a:srgbClr val="004D74"/>
              </a:buClr>
              <a:buFont typeface="Arial" panose="020B0604020202020204" pitchFamily="34" charset="0"/>
              <a:buChar char="•"/>
            </a:pPr>
            <a:r>
              <a:rPr lang="en-US" sz="1733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Excavation of 1.100 tons of mixed concrete and soil - placed in an intermediate depot immediately outside the construction site</a:t>
            </a:r>
          </a:p>
          <a:p>
            <a:pPr marL="285750" indent="-285750">
              <a:spcAft>
                <a:spcPts val="800"/>
              </a:spcAft>
              <a:buClr>
                <a:srgbClr val="004D74"/>
              </a:buClr>
              <a:buFont typeface="Arial" panose="020B0604020202020204" pitchFamily="34" charset="0"/>
              <a:buChar char="•"/>
            </a:pPr>
            <a:r>
              <a:rPr lang="en-US" sz="1733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Installation of a mobile crushing plant on-site and crushing into two pure concrete fractions (0-4 and 4-22 mm) for aggregate in new on-site concrete and one mixed fraction (0-32 mm) for gravel fill</a:t>
            </a:r>
          </a:p>
          <a:p>
            <a:pPr>
              <a:spcAft>
                <a:spcPts val="800"/>
              </a:spcAft>
              <a:buClr>
                <a:srgbClr val="004D74"/>
              </a:buClr>
            </a:pPr>
            <a:r>
              <a:rPr lang="en-US" sz="1733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Almost 53,000 €  and 6-tons CO2 has been saved on demolition, loading and disposal of concrete residues, as well as on the price for new gravel and aggregates</a:t>
            </a:r>
          </a:p>
          <a:p>
            <a:pPr>
              <a:spcAft>
                <a:spcPts val="800"/>
              </a:spcAft>
              <a:buClr>
                <a:srgbClr val="004D74"/>
              </a:buClr>
            </a:pPr>
            <a:r>
              <a:rPr lang="en-US" sz="1733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The solution was buildable and profitable for all parties</a:t>
            </a:r>
          </a:p>
          <a:p>
            <a:pPr>
              <a:spcAft>
                <a:spcPts val="800"/>
              </a:spcAft>
              <a:buClr>
                <a:srgbClr val="004D74"/>
              </a:buClr>
            </a:pPr>
            <a:endParaRPr lang="en-US" sz="1733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594769" indent="-239178">
              <a:spcAft>
                <a:spcPts val="800"/>
              </a:spcAft>
              <a:buClr>
                <a:srgbClr val="004D74"/>
              </a:buClr>
              <a:buFont typeface="Wingdings" panose="05000000000000000000" pitchFamily="2" charset="2"/>
              <a:buChar char="§"/>
            </a:pPr>
            <a:endParaRPr lang="en-US" sz="1733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" name="Google Shape;477;p76">
            <a:extLst>
              <a:ext uri="{FF2B5EF4-FFF2-40B4-BE49-F238E27FC236}">
                <a16:creationId xmlns:a16="http://schemas.microsoft.com/office/drawing/2014/main" id="{8BE3E229-4AF9-4F7C-AF47-446CDBEB9AC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3402" t="32650" r="28591" b="34535"/>
          <a:stretch/>
        </p:blipFill>
        <p:spPr>
          <a:xfrm>
            <a:off x="0" y="5228149"/>
            <a:ext cx="3057236" cy="1629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12;p81">
            <a:extLst>
              <a:ext uri="{FF2B5EF4-FFF2-40B4-BE49-F238E27FC236}">
                <a16:creationId xmlns:a16="http://schemas.microsoft.com/office/drawing/2014/main" id="{7908764A-08F1-46A1-924F-381C4BC52DC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5415"/>
          <a:stretch/>
        </p:blipFill>
        <p:spPr>
          <a:xfrm>
            <a:off x="2227244" y="4502207"/>
            <a:ext cx="3171410" cy="2355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497;p79">
            <a:extLst>
              <a:ext uri="{FF2B5EF4-FFF2-40B4-BE49-F238E27FC236}">
                <a16:creationId xmlns:a16="http://schemas.microsoft.com/office/drawing/2014/main" id="{AB2D57AD-730A-4DA4-AEFB-E7BB9CC031A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22374" b="11039"/>
          <a:stretch/>
        </p:blipFill>
        <p:spPr>
          <a:xfrm>
            <a:off x="3863527" y="4784437"/>
            <a:ext cx="3171410" cy="2073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10;p81">
            <a:extLst>
              <a:ext uri="{FF2B5EF4-FFF2-40B4-BE49-F238E27FC236}">
                <a16:creationId xmlns:a16="http://schemas.microsoft.com/office/drawing/2014/main" id="{12876817-ACAC-4373-BD6F-5ABFDAA639D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4137" r="19931" b="1010"/>
          <a:stretch/>
        </p:blipFill>
        <p:spPr>
          <a:xfrm>
            <a:off x="9356763" y="4349338"/>
            <a:ext cx="2835237" cy="25442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585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B96CE5DD-40A8-3F1C-66C5-B06E56765E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95" t="13998" r="15574" b="567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706273CE-AB76-4202-7D4B-39AB1D4AE6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endParaRPr lang="da-DK"/>
          </a:p>
        </p:txBody>
      </p:sp>
      <p:pic>
        <p:nvPicPr>
          <p:cNvPr id="6" name="Billede 5" descr="Et billede, der indeholder lastbil, himmel, udendørs, jord&#10;&#10;Automatisk genereret beskrivelse">
            <a:extLst>
              <a:ext uri="{FF2B5EF4-FFF2-40B4-BE49-F238E27FC236}">
                <a16:creationId xmlns:a16="http://schemas.microsoft.com/office/drawing/2014/main" id="{87EF5789-A6CA-792D-2CDF-85FAA07CA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600" y="2920200"/>
            <a:ext cx="1428749" cy="14287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Pil: bøjet til venstre 4">
            <a:extLst>
              <a:ext uri="{FF2B5EF4-FFF2-40B4-BE49-F238E27FC236}">
                <a16:creationId xmlns:a16="http://schemas.microsoft.com/office/drawing/2014/main" id="{FDA9FAB2-C63A-9066-A353-F421CE979914}"/>
              </a:ext>
            </a:extLst>
          </p:cNvPr>
          <p:cNvSpPr/>
          <p:nvPr/>
        </p:nvSpPr>
        <p:spPr>
          <a:xfrm rot="13115635">
            <a:off x="4841000" y="-654696"/>
            <a:ext cx="1965251" cy="6951051"/>
          </a:xfrm>
          <a:prstGeom prst="curved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67">
              <a:solidFill>
                <a:schemeClr val="tx1"/>
              </a:solidFill>
            </a:endParaRPr>
          </a:p>
        </p:txBody>
      </p:sp>
      <p:sp>
        <p:nvSpPr>
          <p:cNvPr id="7" name="Pil: bøjet til venstre 6">
            <a:extLst>
              <a:ext uri="{FF2B5EF4-FFF2-40B4-BE49-F238E27FC236}">
                <a16:creationId xmlns:a16="http://schemas.microsoft.com/office/drawing/2014/main" id="{18A35773-39D5-DEF1-83B6-2CE66A2B768B}"/>
              </a:ext>
            </a:extLst>
          </p:cNvPr>
          <p:cNvSpPr/>
          <p:nvPr/>
        </p:nvSpPr>
        <p:spPr>
          <a:xfrm rot="13115635" flipH="1" flipV="1">
            <a:off x="6560158" y="699564"/>
            <a:ext cx="1486413" cy="6784693"/>
          </a:xfrm>
          <a:prstGeom prst="curved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67">
              <a:solidFill>
                <a:schemeClr val="tx1"/>
              </a:solidFill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6CA00B64-0441-31FD-236F-91652A5387CF}"/>
              </a:ext>
            </a:extLst>
          </p:cNvPr>
          <p:cNvSpPr txBox="1"/>
          <p:nvPr/>
        </p:nvSpPr>
        <p:spPr>
          <a:xfrm>
            <a:off x="3982088" y="2580823"/>
            <a:ext cx="1148071" cy="31810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da-DK" sz="1467" dirty="0"/>
              <a:t>9,000 t. </a:t>
            </a:r>
            <a:r>
              <a:rPr lang="da-DK" sz="1467" dirty="0" err="1"/>
              <a:t>soil</a:t>
            </a:r>
            <a:endParaRPr lang="da-DK" sz="1467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33B5EC71-9F9F-244C-AA59-8EF639BD1977}"/>
              </a:ext>
            </a:extLst>
          </p:cNvPr>
          <p:cNvSpPr txBox="1"/>
          <p:nvPr/>
        </p:nvSpPr>
        <p:spPr>
          <a:xfrm>
            <a:off x="6882856" y="4528436"/>
            <a:ext cx="2757486" cy="31810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da-DK" sz="1467" dirty="0"/>
              <a:t>1,100 t. </a:t>
            </a:r>
            <a:r>
              <a:rPr lang="da-DK" sz="1467" dirty="0" err="1"/>
              <a:t>concrete</a:t>
            </a:r>
            <a:r>
              <a:rPr lang="da-DK" sz="1467" dirty="0"/>
              <a:t> for </a:t>
            </a:r>
            <a:r>
              <a:rPr lang="da-DK" sz="1467" dirty="0" err="1"/>
              <a:t>aggregate</a:t>
            </a:r>
            <a:endParaRPr lang="da-DK" sz="1467" dirty="0"/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29E04850-9BB3-ACB1-31E9-17CE0F4D7DF6}"/>
              </a:ext>
            </a:extLst>
          </p:cNvPr>
          <p:cNvSpPr txBox="1"/>
          <p:nvPr/>
        </p:nvSpPr>
        <p:spPr>
          <a:xfrm>
            <a:off x="544080" y="370830"/>
            <a:ext cx="8929047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Høje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Taastrup</a:t>
            </a:r>
            <a:endParaRPr lang="en-US" sz="4000" b="1" dirty="0">
              <a:solidFill>
                <a:schemeClr val="bg1"/>
              </a:solidFill>
            </a:endParaRPr>
          </a:p>
          <a:p>
            <a:r>
              <a:rPr lang="en-US" sz="3200" b="1" dirty="0">
                <a:solidFill>
                  <a:schemeClr val="bg1"/>
                </a:solidFill>
              </a:rPr>
              <a:t>Concrete from </a:t>
            </a:r>
            <a:r>
              <a:rPr lang="en-US" sz="3200" b="1" dirty="0" err="1">
                <a:solidFill>
                  <a:schemeClr val="bg1"/>
                </a:solidFill>
              </a:rPr>
              <a:t>Taastrupgård</a:t>
            </a:r>
            <a:r>
              <a:rPr lang="en-US" sz="3200" b="1" dirty="0">
                <a:solidFill>
                  <a:schemeClr val="bg1"/>
                </a:solidFill>
              </a:rPr>
              <a:t> to New City Hall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Soil from new City Hall to </a:t>
            </a:r>
            <a:r>
              <a:rPr lang="en-US" sz="3200" b="1" dirty="0" err="1">
                <a:solidFill>
                  <a:schemeClr val="bg1"/>
                </a:solidFill>
              </a:rPr>
              <a:t>Taastrupgaard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Executed 2021-2022</a:t>
            </a:r>
          </a:p>
        </p:txBody>
      </p:sp>
    </p:spTree>
    <p:extLst>
      <p:ext uri="{BB962C8B-B14F-4D97-AF65-F5344CB8AC3E}">
        <p14:creationId xmlns:p14="http://schemas.microsoft.com/office/powerpoint/2010/main" val="1697766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felt 7">
            <a:extLst>
              <a:ext uri="{FF2B5EF4-FFF2-40B4-BE49-F238E27FC236}">
                <a16:creationId xmlns:a16="http://schemas.microsoft.com/office/drawing/2014/main" id="{895EC0D6-78C3-37D3-EB90-D92344577BA7}"/>
              </a:ext>
            </a:extLst>
          </p:cNvPr>
          <p:cNvSpPr txBox="1"/>
          <p:nvPr/>
        </p:nvSpPr>
        <p:spPr>
          <a:xfrm>
            <a:off x="498859" y="155082"/>
            <a:ext cx="8449749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b="1" dirty="0">
                <a:solidFill>
                  <a:srgbClr val="004D74"/>
                </a:solidFill>
              </a:rPr>
              <a:t>Recycling concrete in </a:t>
            </a:r>
            <a:r>
              <a:rPr lang="en-US" sz="3733" b="1" dirty="0" err="1">
                <a:solidFill>
                  <a:srgbClr val="004D74"/>
                </a:solidFill>
              </a:rPr>
              <a:t>Høje</a:t>
            </a:r>
            <a:r>
              <a:rPr lang="en-US" sz="3733" b="1" dirty="0">
                <a:solidFill>
                  <a:srgbClr val="004D74"/>
                </a:solidFill>
              </a:rPr>
              <a:t> </a:t>
            </a:r>
            <a:r>
              <a:rPr lang="en-US" sz="3733" b="1" dirty="0" err="1">
                <a:solidFill>
                  <a:srgbClr val="004D74"/>
                </a:solidFill>
              </a:rPr>
              <a:t>Taastrup</a:t>
            </a:r>
            <a:endParaRPr lang="en-US" sz="3733" b="1" dirty="0">
              <a:solidFill>
                <a:srgbClr val="004D74"/>
              </a:solidFill>
            </a:endParaRP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B140417D-AB87-48ED-FBFD-C2DC6B64D730}"/>
              </a:ext>
            </a:extLst>
          </p:cNvPr>
          <p:cNvSpPr txBox="1"/>
          <p:nvPr/>
        </p:nvSpPr>
        <p:spPr>
          <a:xfrm>
            <a:off x="498859" y="903802"/>
            <a:ext cx="10910400" cy="2472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spcAft>
                <a:spcPts val="800"/>
              </a:spcAft>
              <a:buClr>
                <a:srgbClr val="004D74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Tendering criteria: </a:t>
            </a:r>
            <a:r>
              <a:rPr lang="en-US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“In connection with the construction of the city hall, the municipality wishes that reusable materials are used wherever possible. We have a special focus on the use of recycled concrete since we have access to a large amount of concrete waste from a local demolition.”</a:t>
            </a:r>
          </a:p>
          <a:p>
            <a:pPr marL="380990" indent="-380990">
              <a:spcAft>
                <a:spcPts val="800"/>
              </a:spcAft>
              <a:buClr>
                <a:srgbClr val="004D74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1.100 ton demolished concrete was crushed and recycled as aggregate in the foundation of the new town hall</a:t>
            </a:r>
          </a:p>
          <a:p>
            <a:pPr marL="380990" indent="-380990">
              <a:spcAft>
                <a:spcPts val="800"/>
              </a:spcAft>
              <a:buClr>
                <a:srgbClr val="004D74"/>
              </a:buClr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Norrecco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 (crushing the concrete) and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Unicon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 (mixing and delivering the concrete) both decided that their price for recycled concrete should not be above market price for normal concrete</a:t>
            </a:r>
          </a:p>
          <a:p>
            <a:pPr marL="380990" indent="-380990">
              <a:spcAft>
                <a:spcPts val="800"/>
              </a:spcAft>
              <a:buClr>
                <a:srgbClr val="004D74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The added cost compared to new concrete is 7 </a:t>
            </a:r>
            <a:r>
              <a:rPr lang="en-US" sz="1600" dirty="0"/>
              <a:t>€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 per ton primarily from extra testing and consultancy </a:t>
            </a:r>
          </a:p>
          <a:p>
            <a:pPr marL="380990" indent="-380990">
              <a:spcAft>
                <a:spcPts val="800"/>
              </a:spcAft>
              <a:buClr>
                <a:srgbClr val="004D74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Risk aversiveness the greatest challenge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ECE9EDF9-01ED-45A6-95C1-BDF233D2E4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567" r="17556"/>
          <a:stretch/>
        </p:blipFill>
        <p:spPr>
          <a:xfrm>
            <a:off x="0" y="4247163"/>
            <a:ext cx="2770094" cy="2100913"/>
          </a:xfrm>
          <a:prstGeom prst="rect">
            <a:avLst/>
          </a:prstGeom>
        </p:spPr>
      </p:pic>
      <p:pic>
        <p:nvPicPr>
          <p:cNvPr id="6" name="Billede 5" descr="Et billede, der indeholder udendørs&#10;&#10;Automatisk genereret beskrivelse">
            <a:extLst>
              <a:ext uri="{FF2B5EF4-FFF2-40B4-BE49-F238E27FC236}">
                <a16:creationId xmlns:a16="http://schemas.microsoft.com/office/drawing/2014/main" id="{B35AA019-D4BF-4EB3-9006-D270D05CD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0094" y="3774140"/>
            <a:ext cx="1930451" cy="2573935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D0F7BCD7-ACBC-4CE7-8ED3-4AE30353D0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864"/>
          <a:stretch/>
        </p:blipFill>
        <p:spPr>
          <a:xfrm>
            <a:off x="4700545" y="3666565"/>
            <a:ext cx="2961207" cy="2699261"/>
          </a:xfrm>
          <a:prstGeom prst="rect">
            <a:avLst/>
          </a:prstGeom>
        </p:spPr>
      </p:pic>
      <p:pic>
        <p:nvPicPr>
          <p:cNvPr id="10" name="ADAA0B43-5B0E-4983-B93D-E2AAE1132BA8">
            <a:extLst>
              <a:ext uri="{FF2B5EF4-FFF2-40B4-BE49-F238E27FC236}">
                <a16:creationId xmlns:a16="http://schemas.microsoft.com/office/drawing/2014/main" id="{0EAA676D-C11D-464F-9C6E-43BE21F5A3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7"/>
          <a:stretch/>
        </p:blipFill>
        <p:spPr bwMode="auto">
          <a:xfrm>
            <a:off x="7126941" y="3805982"/>
            <a:ext cx="3064752" cy="251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lede 10" descr="Et billede, der indeholder udendørs, himmel, bygning, beboelsesejendom&#10;&#10;Automatisk genereret beskrivelse">
            <a:extLst>
              <a:ext uri="{FF2B5EF4-FFF2-40B4-BE49-F238E27FC236}">
                <a16:creationId xmlns:a16="http://schemas.microsoft.com/office/drawing/2014/main" id="{E486B3B5-812A-492C-A708-1F73DE15462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8055"/>
          <a:stretch/>
        </p:blipFill>
        <p:spPr>
          <a:xfrm>
            <a:off x="9888347" y="3802629"/>
            <a:ext cx="2303653" cy="251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30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77;p17">
            <a:extLst>
              <a:ext uri="{FF2B5EF4-FFF2-40B4-BE49-F238E27FC236}">
                <a16:creationId xmlns:a16="http://schemas.microsoft.com/office/drawing/2014/main" id="{532BF466-4B2D-D561-D781-505B182FE66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8434" y="241765"/>
            <a:ext cx="1383439" cy="74703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895EC0D6-78C3-37D3-EB90-D92344577BA7}"/>
              </a:ext>
            </a:extLst>
          </p:cNvPr>
          <p:cNvSpPr txBox="1"/>
          <p:nvPr/>
        </p:nvSpPr>
        <p:spPr>
          <a:xfrm>
            <a:off x="479659" y="988800"/>
            <a:ext cx="4382931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b="1" dirty="0">
                <a:solidFill>
                  <a:srgbClr val="004D74"/>
                </a:solidFill>
              </a:rPr>
              <a:t>Local reuse of soil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B140417D-AB87-48ED-FBFD-C2DC6B64D730}"/>
              </a:ext>
            </a:extLst>
          </p:cNvPr>
          <p:cNvSpPr txBox="1"/>
          <p:nvPr/>
        </p:nvSpPr>
        <p:spPr>
          <a:xfrm>
            <a:off x="498859" y="1835393"/>
            <a:ext cx="6838319" cy="4257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spcAft>
                <a:spcPts val="800"/>
              </a:spcAft>
              <a:buClr>
                <a:srgbClr val="004D74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9,000 ton of uncontaminated soil from the excavation of the cellar and foundation at the new town hall was used for landscaping at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Taastrupgård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80990" indent="-380990">
              <a:spcAft>
                <a:spcPts val="800"/>
              </a:spcAft>
              <a:buClr>
                <a:srgbClr val="004D74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The soil had to be stored for two weeks before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Taastrupgård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 could receive it</a:t>
            </a:r>
          </a:p>
          <a:p>
            <a:pPr marL="380990" indent="-380990">
              <a:spcAft>
                <a:spcPts val="800"/>
              </a:spcAft>
              <a:buClr>
                <a:srgbClr val="004D74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The distance between the two sites is 3 km</a:t>
            </a:r>
          </a:p>
          <a:p>
            <a:pPr marL="380990" indent="-380990">
              <a:spcAft>
                <a:spcPts val="800"/>
              </a:spcAft>
              <a:buClr>
                <a:srgbClr val="004D74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The estimated alternative was depositing the soil at land recipients around 25 km away and getting soil for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Taastrupgaard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 from at least 25 km away</a:t>
            </a:r>
          </a:p>
          <a:p>
            <a:pPr marL="380990" indent="-380990">
              <a:spcAft>
                <a:spcPts val="800"/>
              </a:spcAft>
              <a:buClr>
                <a:srgbClr val="004D74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33 tons of CO2 was saved from transporting 9,000 ton of soil 3 km instead of 50 km </a:t>
            </a:r>
          </a:p>
          <a:p>
            <a:pPr marL="380990" indent="-380990">
              <a:spcAft>
                <a:spcPts val="800"/>
              </a:spcAft>
              <a:buClr>
                <a:srgbClr val="004D74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140.000 </a:t>
            </a:r>
            <a:r>
              <a:rPr lang="en-US" sz="1600" dirty="0"/>
              <a:t>€ was saved on transport and deposit of soil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80990" indent="-380990">
              <a:spcAft>
                <a:spcPts val="800"/>
              </a:spcAft>
              <a:buClr>
                <a:srgbClr val="004D74"/>
              </a:buClr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80990" indent="-380990">
              <a:buClr>
                <a:srgbClr val="004D74"/>
              </a:buClr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Billede 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FDBA0B4F-2AA8-E187-6033-F6B42935A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7669" y="283024"/>
            <a:ext cx="2183075" cy="690397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AE5B87DC-9E95-FB16-7CB9-56FB02F636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4437"/>
          <a:stretch/>
        </p:blipFill>
        <p:spPr>
          <a:xfrm>
            <a:off x="7337178" y="1988093"/>
            <a:ext cx="4128687" cy="409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60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7FFC77-A29D-4CA3-AB8D-8339D326A1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6BBE772-FC6D-4935-A2C7-0C56CF7E08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EF683C03-849B-42F8-B1EA-FA8C86686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94" t="11634" r="15441" b="13072"/>
          <a:stretch/>
        </p:blipFill>
        <p:spPr>
          <a:xfrm>
            <a:off x="0" y="-477895"/>
            <a:ext cx="12192000" cy="773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8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BB06AB-0C1F-4673-B3EE-C299597345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226955C-D9CC-41E6-A847-9A927A2D59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FBAF261-63D9-4CD8-A535-49752D11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30" t="11986" r="15985" b="18467"/>
          <a:stretch/>
        </p:blipFill>
        <p:spPr>
          <a:xfrm>
            <a:off x="0" y="-370113"/>
            <a:ext cx="12192000" cy="722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00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1453C08C-170B-4C08-913C-0532B1241C8F}"/>
              </a:ext>
            </a:extLst>
          </p:cNvPr>
          <p:cNvGrpSpPr/>
          <p:nvPr/>
        </p:nvGrpSpPr>
        <p:grpSpPr>
          <a:xfrm>
            <a:off x="0" y="0"/>
            <a:ext cx="12238447" cy="10851163"/>
            <a:chOff x="0" y="0"/>
            <a:chExt cx="12238447" cy="10851163"/>
          </a:xfrm>
        </p:grpSpPr>
        <p:pic>
          <p:nvPicPr>
            <p:cNvPr id="4" name="Billede 3" descr="Et billede, der indeholder tøj, udendørs, bygning, person&#10;&#10;Automatisk genereret beskrivelse">
              <a:extLst>
                <a:ext uri="{FF2B5EF4-FFF2-40B4-BE49-F238E27FC236}">
                  <a16:creationId xmlns:a16="http://schemas.microsoft.com/office/drawing/2014/main" id="{9F6CF8AA-8946-49E5-AF64-DFEA2B77F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6299" y="3667874"/>
              <a:ext cx="11972148" cy="7183289"/>
            </a:xfrm>
            <a:prstGeom prst="rect">
              <a:avLst/>
            </a:prstGeom>
          </p:spPr>
        </p:pic>
        <p:pic>
          <p:nvPicPr>
            <p:cNvPr id="5" name="Billede 4" descr="Et billede, der indeholder udendørs, dæk, hjul, tøj&#10;&#10;Automatisk genereret beskrivelse">
              <a:extLst>
                <a:ext uri="{FF2B5EF4-FFF2-40B4-BE49-F238E27FC236}">
                  <a16:creationId xmlns:a16="http://schemas.microsoft.com/office/drawing/2014/main" id="{92A28186-AD49-4982-B48B-E287EC286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84351" y="0"/>
              <a:ext cx="6386522" cy="3831913"/>
            </a:xfrm>
            <a:prstGeom prst="rect">
              <a:avLst/>
            </a:prstGeom>
          </p:spPr>
        </p:pic>
        <p:pic>
          <p:nvPicPr>
            <p:cNvPr id="6" name="Billede 5" descr="Et billede, der indeholder udendørs, jord&#10;&#10;Automatisk genereret beskrivelse">
              <a:extLst>
                <a:ext uri="{FF2B5EF4-FFF2-40B4-BE49-F238E27FC236}">
                  <a16:creationId xmlns:a16="http://schemas.microsoft.com/office/drawing/2014/main" id="{DCB00EA3-1AEA-4D03-B1DF-03F343224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1636"/>
              <a:ext cx="6582790" cy="3949674"/>
            </a:xfrm>
            <a:prstGeom prst="rect">
              <a:avLst/>
            </a:prstGeom>
          </p:spPr>
        </p:pic>
        <p:pic>
          <p:nvPicPr>
            <p:cNvPr id="7" name="Billede 6" descr="Et billede, der indeholder bygning, udendørs, mur, bygningsmateriale&#10;&#10;Automatisk genereret beskrivelse">
              <a:extLst>
                <a:ext uri="{FF2B5EF4-FFF2-40B4-BE49-F238E27FC236}">
                  <a16:creationId xmlns:a16="http://schemas.microsoft.com/office/drawing/2014/main" id="{EAC65DFD-05F2-4596-A9D5-80A6B8584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-938941" y="4729611"/>
              <a:ext cx="4694701" cy="2816820"/>
            </a:xfrm>
            <a:prstGeom prst="rect">
              <a:avLst/>
            </a:prstGeom>
          </p:spPr>
        </p:pic>
        <p:pic>
          <p:nvPicPr>
            <p:cNvPr id="8" name="Billede 7" descr="Et billede, der indeholder tøj, person, bygning, fodtøj&#10;&#10;Automatisk genereret beskrivelse">
              <a:extLst>
                <a:ext uri="{FF2B5EF4-FFF2-40B4-BE49-F238E27FC236}">
                  <a16:creationId xmlns:a16="http://schemas.microsoft.com/office/drawing/2014/main" id="{3DE56BE8-A11E-462D-9F8B-DB1C24061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0528" y="2320857"/>
              <a:ext cx="4845121" cy="2907073"/>
            </a:xfrm>
            <a:prstGeom prst="rect">
              <a:avLst/>
            </a:prstGeom>
          </p:spPr>
        </p:pic>
        <p:pic>
          <p:nvPicPr>
            <p:cNvPr id="9" name="Billede 8" descr="Et billede, der indeholder bygning, mur, indendørs, park&#10;&#10;Automatisk genereret beskrivelse">
              <a:extLst>
                <a:ext uri="{FF2B5EF4-FFF2-40B4-BE49-F238E27FC236}">
                  <a16:creationId xmlns:a16="http://schemas.microsoft.com/office/drawing/2014/main" id="{D4439658-7AF0-478F-991F-A7B67956E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59931" y="4464741"/>
              <a:ext cx="5668808" cy="3401285"/>
            </a:xfrm>
            <a:prstGeom prst="rect">
              <a:avLst/>
            </a:prstGeom>
          </p:spPr>
        </p:pic>
        <p:pic>
          <p:nvPicPr>
            <p:cNvPr id="10" name="Billede 9" descr="Et billede, der indeholder betonblander, udendørs, sky, tøj&#10;&#10;Automatisk genereret beskrivelse">
              <a:extLst>
                <a:ext uri="{FF2B5EF4-FFF2-40B4-BE49-F238E27FC236}">
                  <a16:creationId xmlns:a16="http://schemas.microsoft.com/office/drawing/2014/main" id="{675B72A5-869C-4132-8ECD-C5540FBBE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50692" y="2027291"/>
              <a:ext cx="4483183" cy="29887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291" y="5238783"/>
            <a:ext cx="9146716" cy="162973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THANK YOU VERY MUCH!</a:t>
            </a:r>
            <a:br>
              <a:rPr lang="es-ES" dirty="0"/>
            </a:br>
            <a:r>
              <a:rPr lang="es-ES" dirty="0"/>
              <a:t>www.cityloops.eu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2514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0125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30D5DC-00B2-40AC-9B6A-B2689CFF7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Why</a:t>
            </a:r>
            <a:r>
              <a:rPr lang="da-DK" dirty="0"/>
              <a:t> </a:t>
            </a:r>
            <a:r>
              <a:rPr lang="da-DK" dirty="0" err="1"/>
              <a:t>circular</a:t>
            </a:r>
            <a:r>
              <a:rPr lang="da-DK" dirty="0"/>
              <a:t> </a:t>
            </a:r>
            <a:r>
              <a:rPr lang="da-DK" dirty="0" err="1"/>
              <a:t>construction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07FDDCD-F6B5-458B-8EB8-578395986E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01600" indent="0">
              <a:buNone/>
            </a:pPr>
            <a:r>
              <a:rPr lang="en-US" dirty="0"/>
              <a:t>The construction sector in Europe: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Roughly half of all material extraction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40% of greenhouse gas emissions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Largest waste stream in the EU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70% of the recycled construction material is used for backfilling or as a road base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The demand for raw materials is almost 6 </a:t>
            </a:r>
            <a:r>
              <a:rPr lang="en-US" dirty="0" err="1"/>
              <a:t>tonnes</a:t>
            </a:r>
            <a:r>
              <a:rPr lang="en-US" dirty="0"/>
              <a:t> per capita annually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Only 10.6% of this comes from recycled or reused sources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6FF063B-5979-4CE5-9EC1-CDA14837488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 fontScale="62500" lnSpcReduction="20000"/>
          </a:bodyPr>
          <a:lstStyle/>
          <a:p>
            <a:endParaRPr lang="da-DK"/>
          </a:p>
        </p:txBody>
      </p:sp>
      <p:pic>
        <p:nvPicPr>
          <p:cNvPr id="7" name="Pladsholder til billede 6" descr="Construction site, photo by Unicon">
            <a:extLst>
              <a:ext uri="{FF2B5EF4-FFF2-40B4-BE49-F238E27FC236}">
                <a16:creationId xmlns:a16="http://schemas.microsoft.com/office/drawing/2014/main" id="{841F2E70-E595-497D-A783-5EC79762B7A0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/>
          <a:srcRect l="1814" r="1814"/>
          <a:stretch>
            <a:fillRect/>
          </a:stretch>
        </p:blipFill>
        <p:spPr/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6960F7A2-3266-4BC6-BD9C-3C96C6BDD8E7}"/>
              </a:ext>
            </a:extLst>
          </p:cNvPr>
          <p:cNvSpPr txBox="1"/>
          <p:nvPr/>
        </p:nvSpPr>
        <p:spPr>
          <a:xfrm>
            <a:off x="10635450" y="5790273"/>
            <a:ext cx="16290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>
                <a:solidFill>
                  <a:schemeClr val="bg1"/>
                </a:solidFill>
              </a:rPr>
              <a:t>Photo by </a:t>
            </a:r>
            <a:r>
              <a:rPr lang="da-DK" sz="1100" dirty="0" err="1">
                <a:solidFill>
                  <a:schemeClr val="bg1"/>
                </a:solidFill>
              </a:rPr>
              <a:t>Unicon</a:t>
            </a:r>
            <a:endParaRPr lang="da-DK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938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4"/>
          <p:cNvSpPr txBox="1"/>
          <p:nvPr/>
        </p:nvSpPr>
        <p:spPr>
          <a:xfrm>
            <a:off x="422383" y="249309"/>
            <a:ext cx="2098040" cy="103720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1400"/>
              </a:lnSpc>
              <a:spcBef>
                <a:spcPts val="95"/>
              </a:spcBef>
            </a:pPr>
            <a:r>
              <a:rPr sz="1400" spc="-114" dirty="0">
                <a:solidFill>
                  <a:srgbClr val="4C6D4F"/>
                </a:solidFill>
                <a:latin typeface="Arial Black"/>
                <a:cs typeface="Arial Black"/>
              </a:rPr>
              <a:t>”</a:t>
            </a:r>
            <a:r>
              <a:rPr lang="da-DK" sz="1400" spc="-114" dirty="0">
                <a:solidFill>
                  <a:srgbClr val="4C6D4F"/>
                </a:solidFill>
                <a:latin typeface="Arial Black"/>
                <a:cs typeface="Arial Black"/>
              </a:rPr>
              <a:t>If </a:t>
            </a:r>
            <a:r>
              <a:rPr lang="da-DK" sz="1400" spc="-114" dirty="0" err="1">
                <a:solidFill>
                  <a:srgbClr val="4C6D4F"/>
                </a:solidFill>
                <a:latin typeface="Arial Black"/>
                <a:cs typeface="Arial Black"/>
              </a:rPr>
              <a:t>only</a:t>
            </a:r>
            <a:r>
              <a:rPr lang="da-DK" sz="1400" spc="-114" dirty="0">
                <a:solidFill>
                  <a:srgbClr val="4C6D4F"/>
                </a:solidFill>
                <a:latin typeface="Arial Black"/>
                <a:cs typeface="Arial Black"/>
              </a:rPr>
              <a:t> the </a:t>
            </a:r>
            <a:r>
              <a:rPr lang="da-DK" sz="1400" spc="-114" dirty="0" err="1">
                <a:solidFill>
                  <a:srgbClr val="4C6D4F"/>
                </a:solidFill>
                <a:latin typeface="Arial Black"/>
                <a:cs typeface="Arial Black"/>
              </a:rPr>
              <a:t>construction</a:t>
            </a:r>
            <a:r>
              <a:rPr lang="da-DK" sz="1400" spc="-114" dirty="0">
                <a:solidFill>
                  <a:srgbClr val="4C6D4F"/>
                </a:solidFill>
                <a:latin typeface="Arial Black"/>
                <a:cs typeface="Arial Black"/>
              </a:rPr>
              <a:t> </a:t>
            </a:r>
            <a:r>
              <a:rPr lang="da-DK" sz="1400" spc="-114" dirty="0" err="1">
                <a:solidFill>
                  <a:srgbClr val="4C6D4F"/>
                </a:solidFill>
                <a:latin typeface="Arial Black"/>
                <a:cs typeface="Arial Black"/>
              </a:rPr>
              <a:t>clients</a:t>
            </a:r>
            <a:r>
              <a:rPr lang="da-DK" sz="1400" spc="-114" dirty="0">
                <a:solidFill>
                  <a:srgbClr val="4C6D4F"/>
                </a:solidFill>
                <a:latin typeface="Arial Black"/>
                <a:cs typeface="Arial Black"/>
              </a:rPr>
              <a:t> </a:t>
            </a:r>
            <a:r>
              <a:rPr lang="da-DK" sz="1400" spc="-114" dirty="0" err="1">
                <a:solidFill>
                  <a:srgbClr val="4C6D4F"/>
                </a:solidFill>
                <a:latin typeface="Arial Black"/>
                <a:cs typeface="Arial Black"/>
              </a:rPr>
              <a:t>would</a:t>
            </a:r>
            <a:r>
              <a:rPr lang="da-DK" sz="1400" spc="-114" dirty="0">
                <a:solidFill>
                  <a:srgbClr val="4C6D4F"/>
                </a:solidFill>
                <a:latin typeface="Arial Black"/>
                <a:cs typeface="Arial Black"/>
              </a:rPr>
              <a:t> ask for </a:t>
            </a:r>
            <a:r>
              <a:rPr lang="da-DK" sz="1400" spc="-114" dirty="0" err="1">
                <a:solidFill>
                  <a:srgbClr val="4C6D4F"/>
                </a:solidFill>
                <a:latin typeface="Arial Black"/>
                <a:cs typeface="Arial Black"/>
              </a:rPr>
              <a:t>selective</a:t>
            </a:r>
            <a:r>
              <a:rPr lang="da-DK" sz="1400" spc="-114" dirty="0">
                <a:solidFill>
                  <a:srgbClr val="4C6D4F"/>
                </a:solidFill>
                <a:latin typeface="Arial Black"/>
                <a:cs typeface="Arial Black"/>
              </a:rPr>
              <a:t> </a:t>
            </a:r>
            <a:r>
              <a:rPr lang="da-DK" sz="1400" spc="-114" dirty="0" err="1">
                <a:solidFill>
                  <a:srgbClr val="4C6D4F"/>
                </a:solidFill>
                <a:latin typeface="Arial Black"/>
                <a:cs typeface="Arial Black"/>
              </a:rPr>
              <a:t>demolition</a:t>
            </a:r>
            <a:r>
              <a:rPr lang="da-DK" sz="1400" spc="-114" dirty="0">
                <a:solidFill>
                  <a:srgbClr val="4C6D4F"/>
                </a:solidFill>
                <a:latin typeface="Arial Black"/>
                <a:cs typeface="Arial Black"/>
              </a:rPr>
              <a:t>, </a:t>
            </a:r>
            <a:r>
              <a:rPr lang="da-DK" sz="1400" spc="-114" dirty="0" err="1">
                <a:solidFill>
                  <a:srgbClr val="4C6D4F"/>
                </a:solidFill>
                <a:latin typeface="Arial Black"/>
                <a:cs typeface="Arial Black"/>
              </a:rPr>
              <a:t>we</a:t>
            </a:r>
            <a:r>
              <a:rPr lang="da-DK" sz="1400" spc="-114" dirty="0">
                <a:solidFill>
                  <a:srgbClr val="4C6D4F"/>
                </a:solidFill>
                <a:latin typeface="Arial Black"/>
                <a:cs typeface="Arial Black"/>
              </a:rPr>
              <a:t> </a:t>
            </a:r>
            <a:r>
              <a:rPr lang="da-DK" sz="1400" spc="-114" dirty="0" err="1">
                <a:solidFill>
                  <a:srgbClr val="4C6D4F"/>
                </a:solidFill>
                <a:latin typeface="Arial Black"/>
                <a:cs typeface="Arial Black"/>
              </a:rPr>
              <a:t>would</a:t>
            </a:r>
            <a:r>
              <a:rPr lang="da-DK" sz="1400" spc="-114" dirty="0">
                <a:solidFill>
                  <a:srgbClr val="4C6D4F"/>
                </a:solidFill>
                <a:latin typeface="Arial Black"/>
                <a:cs typeface="Arial Black"/>
              </a:rPr>
              <a:t> </a:t>
            </a:r>
            <a:r>
              <a:rPr lang="da-DK" sz="1400" spc="-114" dirty="0" err="1">
                <a:solidFill>
                  <a:srgbClr val="4C6D4F"/>
                </a:solidFill>
                <a:latin typeface="Arial Black"/>
                <a:cs typeface="Arial Black"/>
              </a:rPr>
              <a:t>be</a:t>
            </a:r>
            <a:r>
              <a:rPr lang="da-DK" sz="1400" spc="-114" dirty="0">
                <a:solidFill>
                  <a:srgbClr val="4C6D4F"/>
                </a:solidFill>
                <a:latin typeface="Arial Black"/>
                <a:cs typeface="Arial Black"/>
              </a:rPr>
              <a:t> </a:t>
            </a:r>
            <a:r>
              <a:rPr lang="da-DK" sz="1400" spc="-114" dirty="0" err="1">
                <a:solidFill>
                  <a:srgbClr val="4C6D4F"/>
                </a:solidFill>
                <a:latin typeface="Arial Black"/>
                <a:cs typeface="Arial Black"/>
              </a:rPr>
              <a:t>ready</a:t>
            </a:r>
            <a:r>
              <a:rPr lang="da-DK" sz="1400" spc="-114" dirty="0">
                <a:solidFill>
                  <a:srgbClr val="4C6D4F"/>
                </a:solidFill>
                <a:latin typeface="Arial Black"/>
                <a:cs typeface="Arial Black"/>
              </a:rPr>
              <a:t>” </a:t>
            </a:r>
            <a:endParaRPr sz="1400" dirty="0">
              <a:solidFill>
                <a:srgbClr val="4C6D4F"/>
              </a:solidFill>
              <a:latin typeface="Arial Black"/>
              <a:cs typeface="Arial Black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733820" y="445044"/>
            <a:ext cx="2788285" cy="10378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1300"/>
              </a:lnSpc>
              <a:spcBef>
                <a:spcPts val="100"/>
              </a:spcBef>
            </a:pPr>
            <a:r>
              <a:rPr sz="1400" spc="-110" dirty="0">
                <a:solidFill>
                  <a:srgbClr val="4C6D4F"/>
                </a:solidFill>
                <a:latin typeface="Arial Black"/>
                <a:cs typeface="Arial Black"/>
              </a:rPr>
              <a:t>”</a:t>
            </a:r>
            <a:r>
              <a:rPr lang="da-DK" sz="1400" spc="-110" dirty="0">
                <a:solidFill>
                  <a:srgbClr val="4C6D4F"/>
                </a:solidFill>
                <a:latin typeface="Arial Black"/>
                <a:cs typeface="Arial Black"/>
              </a:rPr>
              <a:t>If the </a:t>
            </a:r>
            <a:r>
              <a:rPr lang="da-DK" sz="1400" spc="-110" dirty="0" err="1">
                <a:solidFill>
                  <a:srgbClr val="4C6D4F"/>
                </a:solidFill>
                <a:latin typeface="Arial Black"/>
                <a:cs typeface="Arial Black"/>
              </a:rPr>
              <a:t>consultants</a:t>
            </a:r>
            <a:r>
              <a:rPr lang="da-DK" sz="1400" spc="-110" dirty="0">
                <a:solidFill>
                  <a:srgbClr val="4C6D4F"/>
                </a:solidFill>
                <a:latin typeface="Arial Black"/>
                <a:cs typeface="Arial Black"/>
              </a:rPr>
              <a:t> </a:t>
            </a:r>
            <a:r>
              <a:rPr lang="da-DK" sz="1400" spc="-110" dirty="0" err="1">
                <a:solidFill>
                  <a:srgbClr val="4C6D4F"/>
                </a:solidFill>
                <a:latin typeface="Arial Black"/>
                <a:cs typeface="Arial Black"/>
              </a:rPr>
              <a:t>would</a:t>
            </a:r>
            <a:r>
              <a:rPr lang="da-DK" sz="1400" spc="-110" dirty="0">
                <a:solidFill>
                  <a:srgbClr val="4C6D4F"/>
                </a:solidFill>
                <a:latin typeface="Arial Black"/>
                <a:cs typeface="Arial Black"/>
              </a:rPr>
              <a:t> </a:t>
            </a:r>
            <a:r>
              <a:rPr lang="da-DK" sz="1400" spc="-110" dirty="0" err="1">
                <a:solidFill>
                  <a:srgbClr val="4C6D4F"/>
                </a:solidFill>
                <a:latin typeface="Arial Black"/>
                <a:cs typeface="Arial Black"/>
              </a:rPr>
              <a:t>only</a:t>
            </a:r>
            <a:r>
              <a:rPr lang="da-DK" sz="1400" spc="-110" dirty="0">
                <a:solidFill>
                  <a:srgbClr val="4C6D4F"/>
                </a:solidFill>
                <a:latin typeface="Arial Black"/>
                <a:cs typeface="Arial Black"/>
              </a:rPr>
              <a:t> </a:t>
            </a:r>
            <a:r>
              <a:rPr lang="da-DK" sz="1400" spc="-110" dirty="0" err="1">
                <a:solidFill>
                  <a:srgbClr val="4C6D4F"/>
                </a:solidFill>
                <a:latin typeface="Arial Black"/>
                <a:cs typeface="Arial Black"/>
              </a:rPr>
              <a:t>be</a:t>
            </a:r>
            <a:r>
              <a:rPr lang="da-DK" sz="1400" spc="-110" dirty="0">
                <a:solidFill>
                  <a:srgbClr val="4C6D4F"/>
                </a:solidFill>
                <a:latin typeface="Arial Black"/>
                <a:cs typeface="Arial Black"/>
              </a:rPr>
              <a:t> more open to </a:t>
            </a:r>
            <a:r>
              <a:rPr lang="da-DK" sz="1400" spc="-110" dirty="0" err="1">
                <a:solidFill>
                  <a:srgbClr val="4C6D4F"/>
                </a:solidFill>
                <a:latin typeface="Arial Black"/>
                <a:cs typeface="Arial Black"/>
              </a:rPr>
              <a:t>experiments</a:t>
            </a:r>
            <a:r>
              <a:rPr lang="da-DK" sz="1400" spc="-110" dirty="0">
                <a:solidFill>
                  <a:srgbClr val="4C6D4F"/>
                </a:solidFill>
                <a:latin typeface="Arial Black"/>
                <a:cs typeface="Arial Black"/>
              </a:rPr>
              <a:t> </a:t>
            </a:r>
            <a:r>
              <a:rPr lang="da-DK" sz="1400" spc="-110" dirty="0" err="1">
                <a:solidFill>
                  <a:srgbClr val="4C6D4F"/>
                </a:solidFill>
                <a:latin typeface="Arial Black"/>
                <a:cs typeface="Arial Black"/>
              </a:rPr>
              <a:t>we</a:t>
            </a:r>
            <a:r>
              <a:rPr lang="da-DK" sz="1400" spc="-110" dirty="0">
                <a:solidFill>
                  <a:srgbClr val="4C6D4F"/>
                </a:solidFill>
                <a:latin typeface="Arial Black"/>
                <a:cs typeface="Arial Black"/>
              </a:rPr>
              <a:t> </a:t>
            </a:r>
            <a:r>
              <a:rPr lang="da-DK" sz="1400" spc="-110" dirty="0" err="1">
                <a:solidFill>
                  <a:srgbClr val="4C6D4F"/>
                </a:solidFill>
                <a:latin typeface="Arial Black"/>
                <a:cs typeface="Arial Black"/>
              </a:rPr>
              <a:t>coul</a:t>
            </a:r>
            <a:r>
              <a:rPr lang="da-DK" spc="-110" dirty="0" err="1">
                <a:solidFill>
                  <a:srgbClr val="4C6D4F"/>
                </a:solidFill>
                <a:latin typeface="Arial Black"/>
                <a:cs typeface="Arial Black"/>
              </a:rPr>
              <a:t>d</a:t>
            </a:r>
            <a:r>
              <a:rPr lang="da-DK" spc="-110" dirty="0">
                <a:solidFill>
                  <a:srgbClr val="4C6D4F"/>
                </a:solidFill>
                <a:latin typeface="Arial Black"/>
                <a:cs typeface="Arial Black"/>
              </a:rPr>
              <a:t> </a:t>
            </a:r>
            <a:r>
              <a:rPr lang="da-DK" spc="-110" dirty="0" err="1">
                <a:solidFill>
                  <a:srgbClr val="4C6D4F"/>
                </a:solidFill>
                <a:latin typeface="Arial Black"/>
                <a:cs typeface="Arial Black"/>
              </a:rPr>
              <a:t>include</a:t>
            </a:r>
            <a:r>
              <a:rPr lang="da-DK" spc="-110" dirty="0">
                <a:solidFill>
                  <a:srgbClr val="4C6D4F"/>
                </a:solidFill>
                <a:latin typeface="Arial Black"/>
                <a:cs typeface="Arial Black"/>
              </a:rPr>
              <a:t> </a:t>
            </a:r>
            <a:r>
              <a:rPr lang="da-DK" spc="-110" dirty="0" err="1">
                <a:solidFill>
                  <a:srgbClr val="4C6D4F"/>
                </a:solidFill>
                <a:latin typeface="Arial Black"/>
                <a:cs typeface="Arial Black"/>
              </a:rPr>
              <a:t>reused</a:t>
            </a:r>
            <a:r>
              <a:rPr lang="da-DK" spc="-110" dirty="0">
                <a:solidFill>
                  <a:srgbClr val="4C6D4F"/>
                </a:solidFill>
                <a:latin typeface="Arial Black"/>
                <a:cs typeface="Arial Black"/>
              </a:rPr>
              <a:t> </a:t>
            </a:r>
            <a:r>
              <a:rPr lang="da-DK" spc="-110" dirty="0" err="1">
                <a:solidFill>
                  <a:srgbClr val="4C6D4F"/>
                </a:solidFill>
                <a:latin typeface="Arial Black"/>
                <a:cs typeface="Arial Black"/>
              </a:rPr>
              <a:t>materials</a:t>
            </a:r>
            <a:r>
              <a:rPr lang="da-DK" spc="-110" dirty="0">
                <a:solidFill>
                  <a:srgbClr val="4C6D4F"/>
                </a:solidFill>
                <a:latin typeface="Arial Black"/>
                <a:cs typeface="Arial Black"/>
              </a:rPr>
              <a:t> in </a:t>
            </a:r>
            <a:r>
              <a:rPr lang="da-DK" spc="-110" dirty="0" err="1">
                <a:solidFill>
                  <a:srgbClr val="4C6D4F"/>
                </a:solidFill>
                <a:latin typeface="Arial Black"/>
                <a:cs typeface="Arial Black"/>
              </a:rPr>
              <a:t>our</a:t>
            </a:r>
            <a:r>
              <a:rPr lang="da-DK" spc="-110" dirty="0">
                <a:solidFill>
                  <a:srgbClr val="4C6D4F"/>
                </a:solidFill>
                <a:latin typeface="Arial Black"/>
                <a:cs typeface="Arial Black"/>
              </a:rPr>
              <a:t> designs”</a:t>
            </a:r>
            <a:endParaRPr sz="1400" dirty="0">
              <a:solidFill>
                <a:srgbClr val="4C6D4F"/>
              </a:solidFill>
              <a:latin typeface="Arial Black"/>
              <a:cs typeface="Arial Black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692730" y="3571374"/>
            <a:ext cx="3323535" cy="7771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1400"/>
              </a:lnSpc>
              <a:spcBef>
                <a:spcPts val="100"/>
              </a:spcBef>
            </a:pPr>
            <a:r>
              <a:rPr sz="1400" spc="-114" dirty="0">
                <a:solidFill>
                  <a:srgbClr val="4C6D4F"/>
                </a:solidFill>
                <a:latin typeface="Arial Black"/>
                <a:cs typeface="Arial Black"/>
              </a:rPr>
              <a:t>”</a:t>
            </a:r>
            <a:r>
              <a:rPr lang="da-DK" sz="1400" spc="-114" dirty="0">
                <a:solidFill>
                  <a:srgbClr val="4C6D4F"/>
                </a:solidFill>
                <a:latin typeface="Arial Black"/>
                <a:cs typeface="Arial Black"/>
              </a:rPr>
              <a:t>If the </a:t>
            </a:r>
            <a:r>
              <a:rPr lang="da-DK" sz="1400" spc="-114" dirty="0" err="1">
                <a:solidFill>
                  <a:srgbClr val="4C6D4F"/>
                </a:solidFill>
                <a:latin typeface="Arial Black"/>
                <a:cs typeface="Arial Black"/>
              </a:rPr>
              <a:t>market</a:t>
            </a:r>
            <a:r>
              <a:rPr lang="da-DK" sz="1400" spc="-114" dirty="0">
                <a:solidFill>
                  <a:srgbClr val="4C6D4F"/>
                </a:solidFill>
                <a:latin typeface="Arial Black"/>
                <a:cs typeface="Arial Black"/>
              </a:rPr>
              <a:t> </a:t>
            </a:r>
            <a:r>
              <a:rPr lang="da-DK" sz="1400" spc="-114" dirty="0" err="1">
                <a:solidFill>
                  <a:srgbClr val="4C6D4F"/>
                </a:solidFill>
                <a:latin typeface="Arial Black"/>
                <a:cs typeface="Arial Black"/>
              </a:rPr>
              <a:t>cannot</a:t>
            </a:r>
            <a:r>
              <a:rPr lang="da-DK" sz="1400" spc="-114" dirty="0">
                <a:solidFill>
                  <a:srgbClr val="4C6D4F"/>
                </a:solidFill>
                <a:latin typeface="Arial Black"/>
                <a:cs typeface="Arial Black"/>
              </a:rPr>
              <a:t> provide the right </a:t>
            </a:r>
            <a:r>
              <a:rPr lang="da-DK" sz="1400" spc="-114" dirty="0" err="1">
                <a:solidFill>
                  <a:srgbClr val="4C6D4F"/>
                </a:solidFill>
                <a:latin typeface="Arial Black"/>
                <a:cs typeface="Arial Black"/>
              </a:rPr>
              <a:t>amount</a:t>
            </a:r>
            <a:r>
              <a:rPr lang="da-DK" sz="1400" spc="-114" dirty="0">
                <a:solidFill>
                  <a:srgbClr val="4C6D4F"/>
                </a:solidFill>
                <a:latin typeface="Arial Black"/>
                <a:cs typeface="Arial Black"/>
              </a:rPr>
              <a:t> of </a:t>
            </a:r>
            <a:r>
              <a:rPr lang="da-DK" sz="1400" spc="-114" dirty="0" err="1">
                <a:solidFill>
                  <a:srgbClr val="4C6D4F"/>
                </a:solidFill>
                <a:latin typeface="Arial Black"/>
                <a:cs typeface="Arial Black"/>
              </a:rPr>
              <a:t>materials</a:t>
            </a:r>
            <a:r>
              <a:rPr lang="da-DK" sz="1400" spc="-114" dirty="0">
                <a:solidFill>
                  <a:srgbClr val="4C6D4F"/>
                </a:solidFill>
                <a:latin typeface="Arial Black"/>
                <a:cs typeface="Arial Black"/>
              </a:rPr>
              <a:t> at the right time it </a:t>
            </a:r>
            <a:r>
              <a:rPr lang="da-DK" sz="1400" spc="-114" dirty="0" err="1">
                <a:solidFill>
                  <a:srgbClr val="4C6D4F"/>
                </a:solidFill>
                <a:latin typeface="Arial Black"/>
                <a:cs typeface="Arial Black"/>
              </a:rPr>
              <a:t>wont</a:t>
            </a:r>
            <a:r>
              <a:rPr lang="da-DK" sz="1400" spc="-114" dirty="0">
                <a:solidFill>
                  <a:srgbClr val="4C6D4F"/>
                </a:solidFill>
                <a:latin typeface="Arial Black"/>
                <a:cs typeface="Arial Black"/>
              </a:rPr>
              <a:t> </a:t>
            </a:r>
            <a:r>
              <a:rPr lang="da-DK" sz="1400" spc="-114" dirty="0" err="1">
                <a:solidFill>
                  <a:srgbClr val="4C6D4F"/>
                </a:solidFill>
                <a:latin typeface="Arial Black"/>
                <a:cs typeface="Arial Black"/>
              </a:rPr>
              <a:t>work</a:t>
            </a:r>
            <a:r>
              <a:rPr lang="da-DK" sz="1400" spc="-114" dirty="0">
                <a:solidFill>
                  <a:srgbClr val="4C6D4F"/>
                </a:solidFill>
                <a:latin typeface="Arial Black"/>
                <a:cs typeface="Arial Black"/>
              </a:rPr>
              <a:t>”</a:t>
            </a:r>
          </a:p>
        </p:txBody>
      </p:sp>
      <p:sp>
        <p:nvSpPr>
          <p:cNvPr id="42" name="object 42"/>
          <p:cNvSpPr/>
          <p:nvPr/>
        </p:nvSpPr>
        <p:spPr>
          <a:xfrm>
            <a:off x="8449522" y="1512469"/>
            <a:ext cx="217804" cy="339725"/>
          </a:xfrm>
          <a:custGeom>
            <a:avLst/>
            <a:gdLst/>
            <a:ahLst/>
            <a:cxnLst/>
            <a:rect l="l" t="t" r="r" b="b"/>
            <a:pathLst>
              <a:path w="217804" h="339725">
                <a:moveTo>
                  <a:pt x="0" y="339597"/>
                </a:moveTo>
                <a:lnTo>
                  <a:pt x="217804" y="0"/>
                </a:lnTo>
              </a:path>
            </a:pathLst>
          </a:custGeom>
          <a:ln w="9525">
            <a:solidFill>
              <a:srgbClr val="4C6D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7116420" y="195659"/>
            <a:ext cx="2971800" cy="12985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65735">
              <a:lnSpc>
                <a:spcPct val="121300"/>
              </a:lnSpc>
              <a:spcBef>
                <a:spcPts val="100"/>
              </a:spcBef>
            </a:pPr>
            <a:r>
              <a:rPr lang="da-DK" sz="1400" spc="-125" dirty="0">
                <a:solidFill>
                  <a:srgbClr val="4C6D4F"/>
                </a:solidFill>
                <a:latin typeface="Arial Black"/>
                <a:cs typeface="Arial Black"/>
              </a:rPr>
              <a:t>”The </a:t>
            </a:r>
            <a:r>
              <a:rPr lang="da-DK" sz="1400" spc="-125" dirty="0" err="1">
                <a:solidFill>
                  <a:srgbClr val="4C6D4F"/>
                </a:solidFill>
                <a:latin typeface="Arial Black"/>
                <a:cs typeface="Arial Black"/>
              </a:rPr>
              <a:t>contractor</a:t>
            </a:r>
            <a:r>
              <a:rPr lang="da-DK" sz="1400" spc="-125" dirty="0">
                <a:solidFill>
                  <a:srgbClr val="4C6D4F"/>
                </a:solidFill>
                <a:latin typeface="Arial Black"/>
                <a:cs typeface="Arial Black"/>
              </a:rPr>
              <a:t>, the </a:t>
            </a:r>
            <a:r>
              <a:rPr lang="da-DK" sz="1400" spc="-125" dirty="0" err="1">
                <a:solidFill>
                  <a:srgbClr val="4C6D4F"/>
                </a:solidFill>
                <a:latin typeface="Arial Black"/>
                <a:cs typeface="Arial Black"/>
              </a:rPr>
              <a:t>demolisher</a:t>
            </a:r>
            <a:r>
              <a:rPr lang="da-DK" sz="1400" spc="-125" dirty="0">
                <a:solidFill>
                  <a:srgbClr val="4C6D4F"/>
                </a:solidFill>
                <a:latin typeface="Arial Black"/>
                <a:cs typeface="Arial Black"/>
              </a:rPr>
              <a:t> and the </a:t>
            </a:r>
            <a:r>
              <a:rPr lang="da-DK" sz="1400" spc="-125" dirty="0" err="1">
                <a:solidFill>
                  <a:srgbClr val="4C6D4F"/>
                </a:solidFill>
                <a:latin typeface="Arial Black"/>
                <a:cs typeface="Arial Black"/>
              </a:rPr>
              <a:t>architect</a:t>
            </a:r>
            <a:r>
              <a:rPr lang="da-DK" sz="1400" spc="-125" dirty="0">
                <a:solidFill>
                  <a:srgbClr val="4C6D4F"/>
                </a:solidFill>
                <a:latin typeface="Arial Black"/>
                <a:cs typeface="Arial Black"/>
              </a:rPr>
              <a:t> have to sit </a:t>
            </a:r>
            <a:r>
              <a:rPr lang="da-DK" sz="1400" spc="-125" dirty="0" err="1">
                <a:solidFill>
                  <a:srgbClr val="4C6D4F"/>
                </a:solidFill>
                <a:latin typeface="Arial Black"/>
                <a:cs typeface="Arial Black"/>
              </a:rPr>
              <a:t>down</a:t>
            </a:r>
            <a:r>
              <a:rPr lang="da-DK" sz="1400" spc="-125" dirty="0">
                <a:solidFill>
                  <a:srgbClr val="4C6D4F"/>
                </a:solidFill>
                <a:latin typeface="Arial Black"/>
                <a:cs typeface="Arial Black"/>
              </a:rPr>
              <a:t> and </a:t>
            </a:r>
            <a:r>
              <a:rPr lang="da-DK" sz="1400" spc="-125" dirty="0" err="1">
                <a:solidFill>
                  <a:srgbClr val="4C6D4F"/>
                </a:solidFill>
                <a:latin typeface="Arial Black"/>
                <a:cs typeface="Arial Black"/>
              </a:rPr>
              <a:t>choose</a:t>
            </a:r>
            <a:r>
              <a:rPr lang="da-DK" sz="1400" spc="-125" dirty="0">
                <a:solidFill>
                  <a:srgbClr val="4C6D4F"/>
                </a:solidFill>
                <a:latin typeface="Arial Black"/>
                <a:cs typeface="Arial Black"/>
              </a:rPr>
              <a:t> </a:t>
            </a:r>
            <a:r>
              <a:rPr lang="da-DK" sz="1400" spc="-125" dirty="0" err="1">
                <a:solidFill>
                  <a:srgbClr val="4C6D4F"/>
                </a:solidFill>
                <a:latin typeface="Arial Black"/>
                <a:cs typeface="Arial Black"/>
              </a:rPr>
              <a:t>available</a:t>
            </a:r>
            <a:r>
              <a:rPr lang="da-DK" sz="1400" spc="-125" dirty="0">
                <a:solidFill>
                  <a:srgbClr val="4C6D4F"/>
                </a:solidFill>
                <a:latin typeface="Arial Black"/>
                <a:cs typeface="Arial Black"/>
              </a:rPr>
              <a:t> </a:t>
            </a:r>
            <a:r>
              <a:rPr lang="da-DK" sz="1400" spc="-125" dirty="0" err="1">
                <a:solidFill>
                  <a:srgbClr val="4C6D4F"/>
                </a:solidFill>
                <a:latin typeface="Arial Black"/>
                <a:cs typeface="Arial Black"/>
              </a:rPr>
              <a:t>secondary</a:t>
            </a:r>
            <a:r>
              <a:rPr lang="da-DK" sz="1400" spc="-125" dirty="0">
                <a:solidFill>
                  <a:srgbClr val="4C6D4F"/>
                </a:solidFill>
                <a:latin typeface="Arial Black"/>
                <a:cs typeface="Arial Black"/>
              </a:rPr>
              <a:t> </a:t>
            </a:r>
            <a:r>
              <a:rPr lang="da-DK" sz="1400" spc="-125" dirty="0" err="1">
                <a:solidFill>
                  <a:srgbClr val="4C6D4F"/>
                </a:solidFill>
                <a:latin typeface="Arial Black"/>
                <a:cs typeface="Arial Black"/>
              </a:rPr>
              <a:t>resources</a:t>
            </a:r>
            <a:r>
              <a:rPr lang="da-DK" sz="1400" spc="-125" dirty="0">
                <a:solidFill>
                  <a:srgbClr val="4C6D4F"/>
                </a:solidFill>
                <a:latin typeface="Arial Black"/>
                <a:cs typeface="Arial Black"/>
              </a:rPr>
              <a:t> </a:t>
            </a:r>
            <a:r>
              <a:rPr lang="da-DK" sz="1400" spc="-125" dirty="0" err="1">
                <a:solidFill>
                  <a:srgbClr val="4C6D4F"/>
                </a:solidFill>
                <a:latin typeface="Arial Black"/>
                <a:cs typeface="Arial Black"/>
              </a:rPr>
              <a:t>early</a:t>
            </a:r>
            <a:r>
              <a:rPr lang="da-DK" sz="1400" spc="-125" dirty="0">
                <a:solidFill>
                  <a:srgbClr val="4C6D4F"/>
                </a:solidFill>
                <a:latin typeface="Arial Black"/>
                <a:cs typeface="Arial Black"/>
              </a:rPr>
              <a:t> in the </a:t>
            </a:r>
            <a:r>
              <a:rPr lang="da-DK" sz="1400" spc="-125" dirty="0" err="1">
                <a:solidFill>
                  <a:srgbClr val="4C6D4F"/>
                </a:solidFill>
                <a:latin typeface="Arial Black"/>
                <a:cs typeface="Arial Black"/>
              </a:rPr>
              <a:t>construction</a:t>
            </a:r>
            <a:r>
              <a:rPr lang="da-DK" sz="1400" spc="-125" dirty="0">
                <a:solidFill>
                  <a:srgbClr val="4C6D4F"/>
                </a:solidFill>
                <a:latin typeface="Arial Black"/>
                <a:cs typeface="Arial Black"/>
              </a:rPr>
              <a:t> </a:t>
            </a:r>
            <a:r>
              <a:rPr lang="da-DK" sz="1400" spc="-125" dirty="0" err="1">
                <a:solidFill>
                  <a:srgbClr val="4C6D4F"/>
                </a:solidFill>
                <a:latin typeface="Arial Black"/>
                <a:cs typeface="Arial Black"/>
              </a:rPr>
              <a:t>project</a:t>
            </a:r>
            <a:r>
              <a:rPr lang="da-DK" sz="1400" spc="-125" dirty="0">
                <a:solidFill>
                  <a:srgbClr val="4C6D4F"/>
                </a:solidFill>
                <a:latin typeface="Arial Black"/>
                <a:cs typeface="Arial Black"/>
              </a:rPr>
              <a:t>”</a:t>
            </a:r>
            <a:endParaRPr sz="1400" dirty="0">
              <a:solidFill>
                <a:srgbClr val="4C6D4F"/>
              </a:solidFill>
              <a:latin typeface="Arial Black"/>
              <a:cs typeface="Arial Black"/>
            </a:endParaRPr>
          </a:p>
        </p:txBody>
      </p:sp>
      <p:grpSp>
        <p:nvGrpSpPr>
          <p:cNvPr id="19" name="Gruppe 18">
            <a:extLst>
              <a:ext uri="{FF2B5EF4-FFF2-40B4-BE49-F238E27FC236}">
                <a16:creationId xmlns:a16="http://schemas.microsoft.com/office/drawing/2014/main" id="{B8E9F6EF-1F48-446E-85C7-1F1F905A5273}"/>
              </a:ext>
            </a:extLst>
          </p:cNvPr>
          <p:cNvGrpSpPr/>
          <p:nvPr/>
        </p:nvGrpSpPr>
        <p:grpSpPr>
          <a:xfrm>
            <a:off x="314142" y="1676816"/>
            <a:ext cx="11111419" cy="2575839"/>
            <a:chOff x="1333500" y="3073654"/>
            <a:chExt cx="8974605" cy="2055522"/>
          </a:xfrm>
        </p:grpSpPr>
        <p:sp>
          <p:nvSpPr>
            <p:cNvPr id="5" name="object 5"/>
            <p:cNvSpPr txBox="1"/>
            <p:nvPr/>
          </p:nvSpPr>
          <p:spPr>
            <a:xfrm>
              <a:off x="2862838" y="3546017"/>
              <a:ext cx="887094" cy="368049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10"/>
                </a:spcBef>
              </a:pPr>
              <a:r>
                <a:rPr lang="da-DK" spc="-120" dirty="0">
                  <a:solidFill>
                    <a:srgbClr val="4C6D4F"/>
                  </a:solidFill>
                  <a:latin typeface="Arial Black"/>
                  <a:cs typeface="Arial Black"/>
                </a:rPr>
                <a:t>Construction Client</a:t>
              </a:r>
              <a:endParaRPr dirty="0">
                <a:solidFill>
                  <a:srgbClr val="4C6D4F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333500" y="3265932"/>
              <a:ext cx="887094" cy="887094"/>
            </a:xfrm>
            <a:custGeom>
              <a:avLst/>
              <a:gdLst/>
              <a:ahLst/>
              <a:cxnLst/>
              <a:rect l="l" t="t" r="r" b="b"/>
              <a:pathLst>
                <a:path w="887094" h="887095">
                  <a:moveTo>
                    <a:pt x="0" y="443483"/>
                  </a:moveTo>
                  <a:lnTo>
                    <a:pt x="2601" y="395152"/>
                  </a:lnTo>
                  <a:lnTo>
                    <a:pt x="10226" y="348330"/>
                  </a:lnTo>
                  <a:lnTo>
                    <a:pt x="22603" y="303288"/>
                  </a:lnTo>
                  <a:lnTo>
                    <a:pt x="39464" y="260296"/>
                  </a:lnTo>
                  <a:lnTo>
                    <a:pt x="60536" y="219625"/>
                  </a:lnTo>
                  <a:lnTo>
                    <a:pt x="85551" y="181544"/>
                  </a:lnTo>
                  <a:lnTo>
                    <a:pt x="114237" y="146325"/>
                  </a:lnTo>
                  <a:lnTo>
                    <a:pt x="146325" y="114237"/>
                  </a:lnTo>
                  <a:lnTo>
                    <a:pt x="181544" y="85551"/>
                  </a:lnTo>
                  <a:lnTo>
                    <a:pt x="219625" y="60536"/>
                  </a:lnTo>
                  <a:lnTo>
                    <a:pt x="260296" y="39464"/>
                  </a:lnTo>
                  <a:lnTo>
                    <a:pt x="303288" y="22603"/>
                  </a:lnTo>
                  <a:lnTo>
                    <a:pt x="348330" y="10226"/>
                  </a:lnTo>
                  <a:lnTo>
                    <a:pt x="395152" y="2601"/>
                  </a:lnTo>
                  <a:lnTo>
                    <a:pt x="443483" y="0"/>
                  </a:lnTo>
                  <a:lnTo>
                    <a:pt x="491815" y="2601"/>
                  </a:lnTo>
                  <a:lnTo>
                    <a:pt x="538637" y="10226"/>
                  </a:lnTo>
                  <a:lnTo>
                    <a:pt x="583679" y="22603"/>
                  </a:lnTo>
                  <a:lnTo>
                    <a:pt x="626671" y="39464"/>
                  </a:lnTo>
                  <a:lnTo>
                    <a:pt x="667342" y="60536"/>
                  </a:lnTo>
                  <a:lnTo>
                    <a:pt x="705423" y="85551"/>
                  </a:lnTo>
                  <a:lnTo>
                    <a:pt x="740642" y="114237"/>
                  </a:lnTo>
                  <a:lnTo>
                    <a:pt x="772730" y="146325"/>
                  </a:lnTo>
                  <a:lnTo>
                    <a:pt x="801416" y="181544"/>
                  </a:lnTo>
                  <a:lnTo>
                    <a:pt x="826431" y="219625"/>
                  </a:lnTo>
                  <a:lnTo>
                    <a:pt x="847503" y="260296"/>
                  </a:lnTo>
                  <a:lnTo>
                    <a:pt x="864364" y="303288"/>
                  </a:lnTo>
                  <a:lnTo>
                    <a:pt x="876741" y="348330"/>
                  </a:lnTo>
                  <a:lnTo>
                    <a:pt x="884366" y="395152"/>
                  </a:lnTo>
                  <a:lnTo>
                    <a:pt x="886968" y="443483"/>
                  </a:lnTo>
                  <a:lnTo>
                    <a:pt x="884366" y="491815"/>
                  </a:lnTo>
                  <a:lnTo>
                    <a:pt x="876741" y="538637"/>
                  </a:lnTo>
                  <a:lnTo>
                    <a:pt x="864364" y="583679"/>
                  </a:lnTo>
                  <a:lnTo>
                    <a:pt x="847503" y="626671"/>
                  </a:lnTo>
                  <a:lnTo>
                    <a:pt x="826431" y="667342"/>
                  </a:lnTo>
                  <a:lnTo>
                    <a:pt x="801416" y="705423"/>
                  </a:lnTo>
                  <a:lnTo>
                    <a:pt x="772730" y="740642"/>
                  </a:lnTo>
                  <a:lnTo>
                    <a:pt x="740642" y="772730"/>
                  </a:lnTo>
                  <a:lnTo>
                    <a:pt x="705423" y="801416"/>
                  </a:lnTo>
                  <a:lnTo>
                    <a:pt x="667342" y="826431"/>
                  </a:lnTo>
                  <a:lnTo>
                    <a:pt x="626671" y="847503"/>
                  </a:lnTo>
                  <a:lnTo>
                    <a:pt x="583679" y="864364"/>
                  </a:lnTo>
                  <a:lnTo>
                    <a:pt x="538637" y="876741"/>
                  </a:lnTo>
                  <a:lnTo>
                    <a:pt x="491815" y="884366"/>
                  </a:lnTo>
                  <a:lnTo>
                    <a:pt x="443483" y="886967"/>
                  </a:lnTo>
                  <a:lnTo>
                    <a:pt x="395152" y="884366"/>
                  </a:lnTo>
                  <a:lnTo>
                    <a:pt x="348330" y="876741"/>
                  </a:lnTo>
                  <a:lnTo>
                    <a:pt x="303288" y="864364"/>
                  </a:lnTo>
                  <a:lnTo>
                    <a:pt x="260296" y="847503"/>
                  </a:lnTo>
                  <a:lnTo>
                    <a:pt x="219625" y="826431"/>
                  </a:lnTo>
                  <a:lnTo>
                    <a:pt x="181544" y="801416"/>
                  </a:lnTo>
                  <a:lnTo>
                    <a:pt x="146325" y="772730"/>
                  </a:lnTo>
                  <a:lnTo>
                    <a:pt x="114237" y="740642"/>
                  </a:lnTo>
                  <a:lnTo>
                    <a:pt x="85551" y="705423"/>
                  </a:lnTo>
                  <a:lnTo>
                    <a:pt x="60536" y="667342"/>
                  </a:lnTo>
                  <a:lnTo>
                    <a:pt x="39464" y="626671"/>
                  </a:lnTo>
                  <a:lnTo>
                    <a:pt x="22603" y="583679"/>
                  </a:lnTo>
                  <a:lnTo>
                    <a:pt x="10226" y="538637"/>
                  </a:lnTo>
                  <a:lnTo>
                    <a:pt x="2601" y="491815"/>
                  </a:lnTo>
                  <a:lnTo>
                    <a:pt x="0" y="443483"/>
                  </a:lnTo>
                  <a:close/>
                </a:path>
              </a:pathLst>
            </a:custGeom>
            <a:ln w="12700">
              <a:solidFill>
                <a:srgbClr val="4C6D4F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srgbClr val="4C6D4F"/>
                </a:solidFill>
              </a:endParaRP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1352944" y="3612424"/>
              <a:ext cx="878835" cy="183181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lang="da-DK" spc="-100" dirty="0" err="1">
                  <a:solidFill>
                    <a:srgbClr val="4C6D4F"/>
                  </a:solidFill>
                  <a:latin typeface="Arial Black"/>
                  <a:cs typeface="Arial Black"/>
                </a:rPr>
                <a:t>Demolisher</a:t>
              </a:r>
              <a:endParaRPr dirty="0">
                <a:solidFill>
                  <a:srgbClr val="4C6D4F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5990531" y="3615901"/>
              <a:ext cx="788995" cy="20482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69545" marR="5080" indent="-157480" algn="ctr">
                <a:lnSpc>
                  <a:spcPct val="121700"/>
                </a:lnSpc>
                <a:spcBef>
                  <a:spcPts val="95"/>
                </a:spcBef>
              </a:pPr>
              <a:r>
                <a:rPr lang="da-DK" spc="-100" dirty="0">
                  <a:solidFill>
                    <a:srgbClr val="4C6D4F"/>
                  </a:solidFill>
                  <a:latin typeface="Arial Black"/>
                  <a:cs typeface="Arial Black"/>
                </a:rPr>
                <a:t>Consultant</a:t>
              </a:r>
              <a:endParaRPr dirty="0">
                <a:solidFill>
                  <a:srgbClr val="4C6D4F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7503416" y="3416630"/>
              <a:ext cx="775581" cy="6243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91440" marR="5080" indent="-79375" algn="ctr">
                <a:lnSpc>
                  <a:spcPct val="121700"/>
                </a:lnSpc>
                <a:spcBef>
                  <a:spcPts val="95"/>
                </a:spcBef>
              </a:pPr>
              <a:r>
                <a:rPr lang="da-DK" spc="-110" dirty="0">
                  <a:solidFill>
                    <a:srgbClr val="4C6D4F"/>
                  </a:solidFill>
                  <a:latin typeface="Arial Black"/>
                  <a:cs typeface="Arial Black"/>
                </a:rPr>
                <a:t>Supplier of </a:t>
              </a:r>
              <a:r>
                <a:rPr lang="da-DK" spc="-110" dirty="0" err="1">
                  <a:solidFill>
                    <a:srgbClr val="4C6D4F"/>
                  </a:solidFill>
                  <a:latin typeface="Arial Black"/>
                  <a:cs typeface="Arial Black"/>
                </a:rPr>
                <a:t>reused</a:t>
              </a:r>
              <a:r>
                <a:rPr lang="da-DK" spc="-110" dirty="0">
                  <a:solidFill>
                    <a:srgbClr val="4C6D4F"/>
                  </a:solidFill>
                  <a:latin typeface="Arial Black"/>
                  <a:cs typeface="Arial Black"/>
                </a:rPr>
                <a:t> </a:t>
              </a:r>
              <a:r>
                <a:rPr lang="da-DK" spc="-110" dirty="0" err="1">
                  <a:solidFill>
                    <a:srgbClr val="4C6D4F"/>
                  </a:solidFill>
                  <a:latin typeface="Arial Black"/>
                  <a:cs typeface="Arial Black"/>
                </a:rPr>
                <a:t>materials</a:t>
              </a:r>
              <a:endParaRPr dirty="0">
                <a:solidFill>
                  <a:srgbClr val="4C6D4F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7" name="object 17"/>
            <p:cNvSpPr txBox="1"/>
            <p:nvPr/>
          </p:nvSpPr>
          <p:spPr>
            <a:xfrm>
              <a:off x="9013697" y="3606164"/>
              <a:ext cx="963823" cy="183181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10"/>
                </a:spcBef>
              </a:pPr>
              <a:r>
                <a:rPr lang="da-DK" spc="-165" dirty="0" err="1">
                  <a:solidFill>
                    <a:srgbClr val="4C6D4F"/>
                  </a:solidFill>
                  <a:latin typeface="Arial Black"/>
                  <a:cs typeface="Arial Black"/>
                </a:rPr>
                <a:t>Contractor</a:t>
              </a:r>
              <a:endParaRPr dirty="0">
                <a:solidFill>
                  <a:srgbClr val="4C6D4F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2868167" y="3265932"/>
              <a:ext cx="889000" cy="887094"/>
            </a:xfrm>
            <a:custGeom>
              <a:avLst/>
              <a:gdLst/>
              <a:ahLst/>
              <a:cxnLst/>
              <a:rect l="l" t="t" r="r" b="b"/>
              <a:pathLst>
                <a:path w="889000" h="887095">
                  <a:moveTo>
                    <a:pt x="0" y="443483"/>
                  </a:moveTo>
                  <a:lnTo>
                    <a:pt x="2606" y="395152"/>
                  </a:lnTo>
                  <a:lnTo>
                    <a:pt x="10245" y="348330"/>
                  </a:lnTo>
                  <a:lnTo>
                    <a:pt x="22646" y="303288"/>
                  </a:lnTo>
                  <a:lnTo>
                    <a:pt x="39538" y="260296"/>
                  </a:lnTo>
                  <a:lnTo>
                    <a:pt x="60649" y="219625"/>
                  </a:lnTo>
                  <a:lnTo>
                    <a:pt x="85709" y="181544"/>
                  </a:lnTo>
                  <a:lnTo>
                    <a:pt x="114447" y="146325"/>
                  </a:lnTo>
                  <a:lnTo>
                    <a:pt x="146592" y="114237"/>
                  </a:lnTo>
                  <a:lnTo>
                    <a:pt x="181874" y="85551"/>
                  </a:lnTo>
                  <a:lnTo>
                    <a:pt x="220020" y="60536"/>
                  </a:lnTo>
                  <a:lnTo>
                    <a:pt x="260760" y="39464"/>
                  </a:lnTo>
                  <a:lnTo>
                    <a:pt x="303824" y="22603"/>
                  </a:lnTo>
                  <a:lnTo>
                    <a:pt x="348940" y="10226"/>
                  </a:lnTo>
                  <a:lnTo>
                    <a:pt x="395838" y="2601"/>
                  </a:lnTo>
                  <a:lnTo>
                    <a:pt x="444245" y="0"/>
                  </a:lnTo>
                  <a:lnTo>
                    <a:pt x="492653" y="2601"/>
                  </a:lnTo>
                  <a:lnTo>
                    <a:pt x="539551" y="10226"/>
                  </a:lnTo>
                  <a:lnTo>
                    <a:pt x="584667" y="22603"/>
                  </a:lnTo>
                  <a:lnTo>
                    <a:pt x="627731" y="39464"/>
                  </a:lnTo>
                  <a:lnTo>
                    <a:pt x="668471" y="60536"/>
                  </a:lnTo>
                  <a:lnTo>
                    <a:pt x="706617" y="85551"/>
                  </a:lnTo>
                  <a:lnTo>
                    <a:pt x="741899" y="114237"/>
                  </a:lnTo>
                  <a:lnTo>
                    <a:pt x="774044" y="146325"/>
                  </a:lnTo>
                  <a:lnTo>
                    <a:pt x="802782" y="181544"/>
                  </a:lnTo>
                  <a:lnTo>
                    <a:pt x="827842" y="219625"/>
                  </a:lnTo>
                  <a:lnTo>
                    <a:pt x="848953" y="260296"/>
                  </a:lnTo>
                  <a:lnTo>
                    <a:pt x="865845" y="303288"/>
                  </a:lnTo>
                  <a:lnTo>
                    <a:pt x="878246" y="348330"/>
                  </a:lnTo>
                  <a:lnTo>
                    <a:pt x="885885" y="395152"/>
                  </a:lnTo>
                  <a:lnTo>
                    <a:pt x="888492" y="443483"/>
                  </a:lnTo>
                  <a:lnTo>
                    <a:pt x="885885" y="491815"/>
                  </a:lnTo>
                  <a:lnTo>
                    <a:pt x="878246" y="538637"/>
                  </a:lnTo>
                  <a:lnTo>
                    <a:pt x="865845" y="583679"/>
                  </a:lnTo>
                  <a:lnTo>
                    <a:pt x="848953" y="626671"/>
                  </a:lnTo>
                  <a:lnTo>
                    <a:pt x="827842" y="667342"/>
                  </a:lnTo>
                  <a:lnTo>
                    <a:pt x="802782" y="705423"/>
                  </a:lnTo>
                  <a:lnTo>
                    <a:pt x="774044" y="740642"/>
                  </a:lnTo>
                  <a:lnTo>
                    <a:pt x="741899" y="772730"/>
                  </a:lnTo>
                  <a:lnTo>
                    <a:pt x="706617" y="801416"/>
                  </a:lnTo>
                  <a:lnTo>
                    <a:pt x="668471" y="826431"/>
                  </a:lnTo>
                  <a:lnTo>
                    <a:pt x="627731" y="847503"/>
                  </a:lnTo>
                  <a:lnTo>
                    <a:pt x="584667" y="864364"/>
                  </a:lnTo>
                  <a:lnTo>
                    <a:pt x="539551" y="876741"/>
                  </a:lnTo>
                  <a:lnTo>
                    <a:pt x="492653" y="884366"/>
                  </a:lnTo>
                  <a:lnTo>
                    <a:pt x="444245" y="886967"/>
                  </a:lnTo>
                  <a:lnTo>
                    <a:pt x="395838" y="884366"/>
                  </a:lnTo>
                  <a:lnTo>
                    <a:pt x="348940" y="876741"/>
                  </a:lnTo>
                  <a:lnTo>
                    <a:pt x="303824" y="864364"/>
                  </a:lnTo>
                  <a:lnTo>
                    <a:pt x="260760" y="847503"/>
                  </a:lnTo>
                  <a:lnTo>
                    <a:pt x="220020" y="826431"/>
                  </a:lnTo>
                  <a:lnTo>
                    <a:pt x="181874" y="801416"/>
                  </a:lnTo>
                  <a:lnTo>
                    <a:pt x="146592" y="772730"/>
                  </a:lnTo>
                  <a:lnTo>
                    <a:pt x="114447" y="740642"/>
                  </a:lnTo>
                  <a:lnTo>
                    <a:pt x="85709" y="705423"/>
                  </a:lnTo>
                  <a:lnTo>
                    <a:pt x="60649" y="667342"/>
                  </a:lnTo>
                  <a:lnTo>
                    <a:pt x="39538" y="626671"/>
                  </a:lnTo>
                  <a:lnTo>
                    <a:pt x="22646" y="583679"/>
                  </a:lnTo>
                  <a:lnTo>
                    <a:pt x="10245" y="538637"/>
                  </a:lnTo>
                  <a:lnTo>
                    <a:pt x="2606" y="491815"/>
                  </a:lnTo>
                  <a:lnTo>
                    <a:pt x="0" y="443483"/>
                  </a:lnTo>
                  <a:close/>
                </a:path>
              </a:pathLst>
            </a:custGeom>
            <a:ln w="12700">
              <a:solidFill>
                <a:srgbClr val="4C6D4F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srgbClr val="4C6D4F"/>
                </a:solidFill>
              </a:endParaRPr>
            </a:p>
          </p:txBody>
        </p:sp>
        <p:grpSp>
          <p:nvGrpSpPr>
            <p:cNvPr id="46" name="Gruppe 45">
              <a:extLst>
                <a:ext uri="{FF2B5EF4-FFF2-40B4-BE49-F238E27FC236}">
                  <a16:creationId xmlns:a16="http://schemas.microsoft.com/office/drawing/2014/main" id="{3BAF0A2C-B892-4FD9-9380-1CF90411F83C}"/>
                </a:ext>
              </a:extLst>
            </p:cNvPr>
            <p:cNvGrpSpPr/>
            <p:nvPr/>
          </p:nvGrpSpPr>
          <p:grpSpPr>
            <a:xfrm>
              <a:off x="3945883" y="3265932"/>
              <a:ext cx="1345570" cy="1863244"/>
              <a:chOff x="3945883" y="3265932"/>
              <a:chExt cx="1345570" cy="1863244"/>
            </a:xfrm>
          </p:grpSpPr>
          <p:sp>
            <p:nvSpPr>
              <p:cNvPr id="8" name="object 8"/>
              <p:cNvSpPr/>
              <p:nvPr/>
            </p:nvSpPr>
            <p:spPr>
              <a:xfrm>
                <a:off x="4404359" y="3265932"/>
                <a:ext cx="887094" cy="887094"/>
              </a:xfrm>
              <a:custGeom>
                <a:avLst/>
                <a:gdLst/>
                <a:ahLst/>
                <a:cxnLst/>
                <a:rect l="l" t="t" r="r" b="b"/>
                <a:pathLst>
                  <a:path w="887095" h="887095">
                    <a:moveTo>
                      <a:pt x="0" y="443483"/>
                    </a:moveTo>
                    <a:lnTo>
                      <a:pt x="2601" y="395152"/>
                    </a:lnTo>
                    <a:lnTo>
                      <a:pt x="10226" y="348330"/>
                    </a:lnTo>
                    <a:lnTo>
                      <a:pt x="22603" y="303288"/>
                    </a:lnTo>
                    <a:lnTo>
                      <a:pt x="39464" y="260296"/>
                    </a:lnTo>
                    <a:lnTo>
                      <a:pt x="60536" y="219625"/>
                    </a:lnTo>
                    <a:lnTo>
                      <a:pt x="85551" y="181544"/>
                    </a:lnTo>
                    <a:lnTo>
                      <a:pt x="114237" y="146325"/>
                    </a:lnTo>
                    <a:lnTo>
                      <a:pt x="146325" y="114237"/>
                    </a:lnTo>
                    <a:lnTo>
                      <a:pt x="181544" y="85551"/>
                    </a:lnTo>
                    <a:lnTo>
                      <a:pt x="219625" y="60536"/>
                    </a:lnTo>
                    <a:lnTo>
                      <a:pt x="260296" y="39464"/>
                    </a:lnTo>
                    <a:lnTo>
                      <a:pt x="303288" y="22603"/>
                    </a:lnTo>
                    <a:lnTo>
                      <a:pt x="348330" y="10226"/>
                    </a:lnTo>
                    <a:lnTo>
                      <a:pt x="395152" y="2601"/>
                    </a:lnTo>
                    <a:lnTo>
                      <a:pt x="443484" y="0"/>
                    </a:lnTo>
                    <a:lnTo>
                      <a:pt x="491815" y="2601"/>
                    </a:lnTo>
                    <a:lnTo>
                      <a:pt x="538637" y="10226"/>
                    </a:lnTo>
                    <a:lnTo>
                      <a:pt x="583679" y="22603"/>
                    </a:lnTo>
                    <a:lnTo>
                      <a:pt x="626671" y="39464"/>
                    </a:lnTo>
                    <a:lnTo>
                      <a:pt x="667342" y="60536"/>
                    </a:lnTo>
                    <a:lnTo>
                      <a:pt x="705423" y="85551"/>
                    </a:lnTo>
                    <a:lnTo>
                      <a:pt x="740642" y="114237"/>
                    </a:lnTo>
                    <a:lnTo>
                      <a:pt x="772730" y="146325"/>
                    </a:lnTo>
                    <a:lnTo>
                      <a:pt x="801416" y="181544"/>
                    </a:lnTo>
                    <a:lnTo>
                      <a:pt x="826431" y="219625"/>
                    </a:lnTo>
                    <a:lnTo>
                      <a:pt x="847503" y="260296"/>
                    </a:lnTo>
                    <a:lnTo>
                      <a:pt x="864364" y="303288"/>
                    </a:lnTo>
                    <a:lnTo>
                      <a:pt x="876741" y="348330"/>
                    </a:lnTo>
                    <a:lnTo>
                      <a:pt x="884366" y="395152"/>
                    </a:lnTo>
                    <a:lnTo>
                      <a:pt x="886967" y="443483"/>
                    </a:lnTo>
                    <a:lnTo>
                      <a:pt x="884366" y="491815"/>
                    </a:lnTo>
                    <a:lnTo>
                      <a:pt x="876741" y="538637"/>
                    </a:lnTo>
                    <a:lnTo>
                      <a:pt x="864364" y="583679"/>
                    </a:lnTo>
                    <a:lnTo>
                      <a:pt x="847503" y="626671"/>
                    </a:lnTo>
                    <a:lnTo>
                      <a:pt x="826431" y="667342"/>
                    </a:lnTo>
                    <a:lnTo>
                      <a:pt x="801416" y="705423"/>
                    </a:lnTo>
                    <a:lnTo>
                      <a:pt x="772730" y="740642"/>
                    </a:lnTo>
                    <a:lnTo>
                      <a:pt x="740642" y="772730"/>
                    </a:lnTo>
                    <a:lnTo>
                      <a:pt x="705423" y="801416"/>
                    </a:lnTo>
                    <a:lnTo>
                      <a:pt x="667342" y="826431"/>
                    </a:lnTo>
                    <a:lnTo>
                      <a:pt x="626671" y="847503"/>
                    </a:lnTo>
                    <a:lnTo>
                      <a:pt x="583679" y="864364"/>
                    </a:lnTo>
                    <a:lnTo>
                      <a:pt x="538637" y="876741"/>
                    </a:lnTo>
                    <a:lnTo>
                      <a:pt x="491815" y="884366"/>
                    </a:lnTo>
                    <a:lnTo>
                      <a:pt x="443484" y="886967"/>
                    </a:lnTo>
                    <a:lnTo>
                      <a:pt x="395152" y="884366"/>
                    </a:lnTo>
                    <a:lnTo>
                      <a:pt x="348330" y="876741"/>
                    </a:lnTo>
                    <a:lnTo>
                      <a:pt x="303288" y="864364"/>
                    </a:lnTo>
                    <a:lnTo>
                      <a:pt x="260296" y="847503"/>
                    </a:lnTo>
                    <a:lnTo>
                      <a:pt x="219625" y="826431"/>
                    </a:lnTo>
                    <a:lnTo>
                      <a:pt x="181544" y="801416"/>
                    </a:lnTo>
                    <a:lnTo>
                      <a:pt x="146325" y="772730"/>
                    </a:lnTo>
                    <a:lnTo>
                      <a:pt x="114237" y="740642"/>
                    </a:lnTo>
                    <a:lnTo>
                      <a:pt x="85551" y="705423"/>
                    </a:lnTo>
                    <a:lnTo>
                      <a:pt x="60536" y="667342"/>
                    </a:lnTo>
                    <a:lnTo>
                      <a:pt x="39464" y="626671"/>
                    </a:lnTo>
                    <a:lnTo>
                      <a:pt x="22603" y="583679"/>
                    </a:lnTo>
                    <a:lnTo>
                      <a:pt x="10226" y="538637"/>
                    </a:lnTo>
                    <a:lnTo>
                      <a:pt x="2601" y="491815"/>
                    </a:lnTo>
                    <a:lnTo>
                      <a:pt x="0" y="443483"/>
                    </a:lnTo>
                    <a:close/>
                  </a:path>
                </a:pathLst>
              </a:custGeom>
              <a:ln w="12700">
                <a:solidFill>
                  <a:srgbClr val="4C6D4F"/>
                </a:solidFill>
              </a:ln>
            </p:spPr>
            <p:txBody>
              <a:bodyPr wrap="square" lIns="0" tIns="0" rIns="0" bIns="0" rtlCol="0"/>
              <a:lstStyle/>
              <a:p>
                <a:endParaRPr dirty="0">
                  <a:solidFill>
                    <a:srgbClr val="4C6D4F"/>
                  </a:solidFill>
                </a:endParaRPr>
              </a:p>
            </p:txBody>
          </p:sp>
          <p:sp>
            <p:nvSpPr>
              <p:cNvPr id="9" name="object 9"/>
              <p:cNvSpPr txBox="1"/>
              <p:nvPr/>
            </p:nvSpPr>
            <p:spPr>
              <a:xfrm>
                <a:off x="4508753" y="3603116"/>
                <a:ext cx="678180" cy="183181"/>
              </a:xfrm>
              <a:prstGeom prst="rect">
                <a:avLst/>
              </a:prstGeom>
            </p:spPr>
            <p:txBody>
              <a:bodyPr vert="horz" wrap="square" lIns="0" tIns="1397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10"/>
                  </a:spcBef>
                </a:pPr>
                <a:r>
                  <a:rPr lang="da-DK" spc="-130" dirty="0">
                    <a:solidFill>
                      <a:srgbClr val="4C6D4F"/>
                    </a:solidFill>
                    <a:latin typeface="Arial Black"/>
                    <a:cs typeface="Arial Black"/>
                  </a:rPr>
                  <a:t>Architect</a:t>
                </a:r>
                <a:endParaRPr dirty="0">
                  <a:solidFill>
                    <a:srgbClr val="4C6D4F"/>
                  </a:solidFill>
                  <a:latin typeface="Arial Black"/>
                  <a:cs typeface="Arial Black"/>
                </a:endParaRPr>
              </a:p>
            </p:txBody>
          </p:sp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E2639EE2-C649-404B-BC12-76ECA8091E7F}"/>
                  </a:ext>
                </a:extLst>
              </p:cNvPr>
              <p:cNvSpPr/>
              <p:nvPr/>
            </p:nvSpPr>
            <p:spPr>
              <a:xfrm>
                <a:off x="3945883" y="4113603"/>
                <a:ext cx="678181" cy="10155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>
                  <a:solidFill>
                    <a:srgbClr val="4C6D4F"/>
                  </a:solidFill>
                </a:endParaRPr>
              </a:p>
            </p:txBody>
          </p:sp>
        </p:grpSp>
        <p:sp>
          <p:nvSpPr>
            <p:cNvPr id="12" name="object 12"/>
            <p:cNvSpPr/>
            <p:nvPr/>
          </p:nvSpPr>
          <p:spPr>
            <a:xfrm>
              <a:off x="7475219" y="3265932"/>
              <a:ext cx="887094" cy="887094"/>
            </a:xfrm>
            <a:custGeom>
              <a:avLst/>
              <a:gdLst/>
              <a:ahLst/>
              <a:cxnLst/>
              <a:rect l="l" t="t" r="r" b="b"/>
              <a:pathLst>
                <a:path w="887095" h="887095">
                  <a:moveTo>
                    <a:pt x="0" y="443483"/>
                  </a:moveTo>
                  <a:lnTo>
                    <a:pt x="2601" y="395152"/>
                  </a:lnTo>
                  <a:lnTo>
                    <a:pt x="10226" y="348330"/>
                  </a:lnTo>
                  <a:lnTo>
                    <a:pt x="22603" y="303288"/>
                  </a:lnTo>
                  <a:lnTo>
                    <a:pt x="39464" y="260296"/>
                  </a:lnTo>
                  <a:lnTo>
                    <a:pt x="60536" y="219625"/>
                  </a:lnTo>
                  <a:lnTo>
                    <a:pt x="85551" y="181544"/>
                  </a:lnTo>
                  <a:lnTo>
                    <a:pt x="114237" y="146325"/>
                  </a:lnTo>
                  <a:lnTo>
                    <a:pt x="146325" y="114237"/>
                  </a:lnTo>
                  <a:lnTo>
                    <a:pt x="181544" y="85551"/>
                  </a:lnTo>
                  <a:lnTo>
                    <a:pt x="219625" y="60536"/>
                  </a:lnTo>
                  <a:lnTo>
                    <a:pt x="260296" y="39464"/>
                  </a:lnTo>
                  <a:lnTo>
                    <a:pt x="303288" y="22603"/>
                  </a:lnTo>
                  <a:lnTo>
                    <a:pt x="348330" y="10226"/>
                  </a:lnTo>
                  <a:lnTo>
                    <a:pt x="395152" y="2601"/>
                  </a:lnTo>
                  <a:lnTo>
                    <a:pt x="443483" y="0"/>
                  </a:lnTo>
                  <a:lnTo>
                    <a:pt x="491815" y="2601"/>
                  </a:lnTo>
                  <a:lnTo>
                    <a:pt x="538637" y="10226"/>
                  </a:lnTo>
                  <a:lnTo>
                    <a:pt x="583679" y="22603"/>
                  </a:lnTo>
                  <a:lnTo>
                    <a:pt x="626671" y="39464"/>
                  </a:lnTo>
                  <a:lnTo>
                    <a:pt x="667342" y="60536"/>
                  </a:lnTo>
                  <a:lnTo>
                    <a:pt x="705423" y="85551"/>
                  </a:lnTo>
                  <a:lnTo>
                    <a:pt x="740642" y="114237"/>
                  </a:lnTo>
                  <a:lnTo>
                    <a:pt x="772730" y="146325"/>
                  </a:lnTo>
                  <a:lnTo>
                    <a:pt x="801416" y="181544"/>
                  </a:lnTo>
                  <a:lnTo>
                    <a:pt x="826431" y="219625"/>
                  </a:lnTo>
                  <a:lnTo>
                    <a:pt x="847503" y="260296"/>
                  </a:lnTo>
                  <a:lnTo>
                    <a:pt x="864364" y="303288"/>
                  </a:lnTo>
                  <a:lnTo>
                    <a:pt x="876741" y="348330"/>
                  </a:lnTo>
                  <a:lnTo>
                    <a:pt x="884366" y="395152"/>
                  </a:lnTo>
                  <a:lnTo>
                    <a:pt x="886968" y="443483"/>
                  </a:lnTo>
                  <a:lnTo>
                    <a:pt x="884366" y="491815"/>
                  </a:lnTo>
                  <a:lnTo>
                    <a:pt x="876741" y="538637"/>
                  </a:lnTo>
                  <a:lnTo>
                    <a:pt x="864364" y="583679"/>
                  </a:lnTo>
                  <a:lnTo>
                    <a:pt x="847503" y="626671"/>
                  </a:lnTo>
                  <a:lnTo>
                    <a:pt x="826431" y="667342"/>
                  </a:lnTo>
                  <a:lnTo>
                    <a:pt x="801416" y="705423"/>
                  </a:lnTo>
                  <a:lnTo>
                    <a:pt x="772730" y="740642"/>
                  </a:lnTo>
                  <a:lnTo>
                    <a:pt x="740642" y="772730"/>
                  </a:lnTo>
                  <a:lnTo>
                    <a:pt x="705423" y="801416"/>
                  </a:lnTo>
                  <a:lnTo>
                    <a:pt x="667342" y="826431"/>
                  </a:lnTo>
                  <a:lnTo>
                    <a:pt x="626671" y="847503"/>
                  </a:lnTo>
                  <a:lnTo>
                    <a:pt x="583679" y="864364"/>
                  </a:lnTo>
                  <a:lnTo>
                    <a:pt x="538637" y="876741"/>
                  </a:lnTo>
                  <a:lnTo>
                    <a:pt x="491815" y="884366"/>
                  </a:lnTo>
                  <a:lnTo>
                    <a:pt x="443483" y="886967"/>
                  </a:lnTo>
                  <a:lnTo>
                    <a:pt x="395152" y="884366"/>
                  </a:lnTo>
                  <a:lnTo>
                    <a:pt x="348330" y="876741"/>
                  </a:lnTo>
                  <a:lnTo>
                    <a:pt x="303288" y="864364"/>
                  </a:lnTo>
                  <a:lnTo>
                    <a:pt x="260296" y="847503"/>
                  </a:lnTo>
                  <a:lnTo>
                    <a:pt x="219625" y="826431"/>
                  </a:lnTo>
                  <a:lnTo>
                    <a:pt x="181544" y="801416"/>
                  </a:lnTo>
                  <a:lnTo>
                    <a:pt x="146325" y="772730"/>
                  </a:lnTo>
                  <a:lnTo>
                    <a:pt x="114237" y="740642"/>
                  </a:lnTo>
                  <a:lnTo>
                    <a:pt x="85551" y="705423"/>
                  </a:lnTo>
                  <a:lnTo>
                    <a:pt x="60536" y="667342"/>
                  </a:lnTo>
                  <a:lnTo>
                    <a:pt x="39464" y="626671"/>
                  </a:lnTo>
                  <a:lnTo>
                    <a:pt x="22603" y="583679"/>
                  </a:lnTo>
                  <a:lnTo>
                    <a:pt x="10226" y="538637"/>
                  </a:lnTo>
                  <a:lnTo>
                    <a:pt x="2601" y="491815"/>
                  </a:lnTo>
                  <a:lnTo>
                    <a:pt x="0" y="443483"/>
                  </a:lnTo>
                  <a:close/>
                </a:path>
              </a:pathLst>
            </a:custGeom>
            <a:ln w="12699">
              <a:solidFill>
                <a:srgbClr val="4C6D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940552" y="3265932"/>
              <a:ext cx="887094" cy="887094"/>
            </a:xfrm>
            <a:custGeom>
              <a:avLst/>
              <a:gdLst/>
              <a:ahLst/>
              <a:cxnLst/>
              <a:rect l="l" t="t" r="r" b="b"/>
              <a:pathLst>
                <a:path w="887095" h="887095">
                  <a:moveTo>
                    <a:pt x="0" y="443483"/>
                  </a:moveTo>
                  <a:lnTo>
                    <a:pt x="2601" y="395152"/>
                  </a:lnTo>
                  <a:lnTo>
                    <a:pt x="10226" y="348330"/>
                  </a:lnTo>
                  <a:lnTo>
                    <a:pt x="22603" y="303288"/>
                  </a:lnTo>
                  <a:lnTo>
                    <a:pt x="39464" y="260296"/>
                  </a:lnTo>
                  <a:lnTo>
                    <a:pt x="60536" y="219625"/>
                  </a:lnTo>
                  <a:lnTo>
                    <a:pt x="85551" y="181544"/>
                  </a:lnTo>
                  <a:lnTo>
                    <a:pt x="114237" y="146325"/>
                  </a:lnTo>
                  <a:lnTo>
                    <a:pt x="146325" y="114237"/>
                  </a:lnTo>
                  <a:lnTo>
                    <a:pt x="181544" y="85551"/>
                  </a:lnTo>
                  <a:lnTo>
                    <a:pt x="219625" y="60536"/>
                  </a:lnTo>
                  <a:lnTo>
                    <a:pt x="260296" y="39464"/>
                  </a:lnTo>
                  <a:lnTo>
                    <a:pt x="303288" y="22603"/>
                  </a:lnTo>
                  <a:lnTo>
                    <a:pt x="348330" y="10226"/>
                  </a:lnTo>
                  <a:lnTo>
                    <a:pt x="395152" y="2601"/>
                  </a:lnTo>
                  <a:lnTo>
                    <a:pt x="443484" y="0"/>
                  </a:lnTo>
                  <a:lnTo>
                    <a:pt x="491815" y="2601"/>
                  </a:lnTo>
                  <a:lnTo>
                    <a:pt x="538637" y="10226"/>
                  </a:lnTo>
                  <a:lnTo>
                    <a:pt x="583679" y="22603"/>
                  </a:lnTo>
                  <a:lnTo>
                    <a:pt x="626671" y="39464"/>
                  </a:lnTo>
                  <a:lnTo>
                    <a:pt x="667342" y="60536"/>
                  </a:lnTo>
                  <a:lnTo>
                    <a:pt x="705423" y="85551"/>
                  </a:lnTo>
                  <a:lnTo>
                    <a:pt x="740642" y="114237"/>
                  </a:lnTo>
                  <a:lnTo>
                    <a:pt x="772730" y="146325"/>
                  </a:lnTo>
                  <a:lnTo>
                    <a:pt x="801416" y="181544"/>
                  </a:lnTo>
                  <a:lnTo>
                    <a:pt x="826431" y="219625"/>
                  </a:lnTo>
                  <a:lnTo>
                    <a:pt x="847503" y="260296"/>
                  </a:lnTo>
                  <a:lnTo>
                    <a:pt x="864364" y="303288"/>
                  </a:lnTo>
                  <a:lnTo>
                    <a:pt x="876741" y="348330"/>
                  </a:lnTo>
                  <a:lnTo>
                    <a:pt x="884366" y="395152"/>
                  </a:lnTo>
                  <a:lnTo>
                    <a:pt x="886968" y="443483"/>
                  </a:lnTo>
                  <a:lnTo>
                    <a:pt x="884366" y="491815"/>
                  </a:lnTo>
                  <a:lnTo>
                    <a:pt x="876741" y="538637"/>
                  </a:lnTo>
                  <a:lnTo>
                    <a:pt x="864364" y="583679"/>
                  </a:lnTo>
                  <a:lnTo>
                    <a:pt x="847503" y="626671"/>
                  </a:lnTo>
                  <a:lnTo>
                    <a:pt x="826431" y="667342"/>
                  </a:lnTo>
                  <a:lnTo>
                    <a:pt x="801416" y="705423"/>
                  </a:lnTo>
                  <a:lnTo>
                    <a:pt x="772730" y="740642"/>
                  </a:lnTo>
                  <a:lnTo>
                    <a:pt x="740642" y="772730"/>
                  </a:lnTo>
                  <a:lnTo>
                    <a:pt x="705423" y="801416"/>
                  </a:lnTo>
                  <a:lnTo>
                    <a:pt x="667342" y="826431"/>
                  </a:lnTo>
                  <a:lnTo>
                    <a:pt x="626671" y="847503"/>
                  </a:lnTo>
                  <a:lnTo>
                    <a:pt x="583679" y="864364"/>
                  </a:lnTo>
                  <a:lnTo>
                    <a:pt x="538637" y="876741"/>
                  </a:lnTo>
                  <a:lnTo>
                    <a:pt x="491815" y="884366"/>
                  </a:lnTo>
                  <a:lnTo>
                    <a:pt x="443484" y="886967"/>
                  </a:lnTo>
                  <a:lnTo>
                    <a:pt x="395152" y="884366"/>
                  </a:lnTo>
                  <a:lnTo>
                    <a:pt x="348330" y="876741"/>
                  </a:lnTo>
                  <a:lnTo>
                    <a:pt x="303288" y="864364"/>
                  </a:lnTo>
                  <a:lnTo>
                    <a:pt x="260296" y="847503"/>
                  </a:lnTo>
                  <a:lnTo>
                    <a:pt x="219625" y="826431"/>
                  </a:lnTo>
                  <a:lnTo>
                    <a:pt x="181544" y="801416"/>
                  </a:lnTo>
                  <a:lnTo>
                    <a:pt x="146325" y="772730"/>
                  </a:lnTo>
                  <a:lnTo>
                    <a:pt x="114237" y="740642"/>
                  </a:lnTo>
                  <a:lnTo>
                    <a:pt x="85551" y="705423"/>
                  </a:lnTo>
                  <a:lnTo>
                    <a:pt x="60536" y="667342"/>
                  </a:lnTo>
                  <a:lnTo>
                    <a:pt x="39464" y="626671"/>
                  </a:lnTo>
                  <a:lnTo>
                    <a:pt x="22603" y="583679"/>
                  </a:lnTo>
                  <a:lnTo>
                    <a:pt x="10226" y="538637"/>
                  </a:lnTo>
                  <a:lnTo>
                    <a:pt x="2601" y="491815"/>
                  </a:lnTo>
                  <a:lnTo>
                    <a:pt x="0" y="443483"/>
                  </a:lnTo>
                  <a:close/>
                </a:path>
              </a:pathLst>
            </a:custGeom>
            <a:ln w="12699">
              <a:solidFill>
                <a:srgbClr val="4C6D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FBA4522C-443E-402D-8CB7-0B5C37813F81}"/>
                </a:ext>
              </a:extLst>
            </p:cNvPr>
            <p:cNvGrpSpPr/>
            <p:nvPr/>
          </p:nvGrpSpPr>
          <p:grpSpPr>
            <a:xfrm>
              <a:off x="9005060" y="3073654"/>
              <a:ext cx="1303045" cy="1085722"/>
              <a:chOff x="9005060" y="3073654"/>
              <a:chExt cx="1303045" cy="1085722"/>
            </a:xfrm>
          </p:grpSpPr>
          <p:grpSp>
            <p:nvGrpSpPr>
              <p:cNvPr id="14" name="object 14"/>
              <p:cNvGrpSpPr/>
              <p:nvPr/>
            </p:nvGrpSpPr>
            <p:grpSpPr>
              <a:xfrm>
                <a:off x="9005060" y="3259582"/>
                <a:ext cx="979371" cy="899794"/>
                <a:chOff x="9005061" y="3259582"/>
                <a:chExt cx="899794" cy="899794"/>
              </a:xfrm>
            </p:grpSpPr>
            <p:sp>
              <p:nvSpPr>
                <p:cNvPr id="15" name="object 15"/>
                <p:cNvSpPr/>
                <p:nvPr/>
              </p:nvSpPr>
              <p:spPr>
                <a:xfrm>
                  <a:off x="9011411" y="3265932"/>
                  <a:ext cx="887094" cy="887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095" h="887095">
                      <a:moveTo>
                        <a:pt x="443484" y="0"/>
                      </a:moveTo>
                      <a:lnTo>
                        <a:pt x="395152" y="2601"/>
                      </a:lnTo>
                      <a:lnTo>
                        <a:pt x="348330" y="10226"/>
                      </a:lnTo>
                      <a:lnTo>
                        <a:pt x="303288" y="22603"/>
                      </a:lnTo>
                      <a:lnTo>
                        <a:pt x="260296" y="39464"/>
                      </a:lnTo>
                      <a:lnTo>
                        <a:pt x="219625" y="60536"/>
                      </a:lnTo>
                      <a:lnTo>
                        <a:pt x="181544" y="85551"/>
                      </a:lnTo>
                      <a:lnTo>
                        <a:pt x="146325" y="114237"/>
                      </a:lnTo>
                      <a:lnTo>
                        <a:pt x="114237" y="146325"/>
                      </a:lnTo>
                      <a:lnTo>
                        <a:pt x="85551" y="181544"/>
                      </a:lnTo>
                      <a:lnTo>
                        <a:pt x="60536" y="219625"/>
                      </a:lnTo>
                      <a:lnTo>
                        <a:pt x="39464" y="260296"/>
                      </a:lnTo>
                      <a:lnTo>
                        <a:pt x="22603" y="303288"/>
                      </a:lnTo>
                      <a:lnTo>
                        <a:pt x="10226" y="348330"/>
                      </a:lnTo>
                      <a:lnTo>
                        <a:pt x="2601" y="395152"/>
                      </a:lnTo>
                      <a:lnTo>
                        <a:pt x="0" y="443483"/>
                      </a:lnTo>
                      <a:lnTo>
                        <a:pt x="2601" y="491815"/>
                      </a:lnTo>
                      <a:lnTo>
                        <a:pt x="10226" y="538637"/>
                      </a:lnTo>
                      <a:lnTo>
                        <a:pt x="22603" y="583679"/>
                      </a:lnTo>
                      <a:lnTo>
                        <a:pt x="39464" y="626671"/>
                      </a:lnTo>
                      <a:lnTo>
                        <a:pt x="60536" y="667342"/>
                      </a:lnTo>
                      <a:lnTo>
                        <a:pt x="85551" y="705423"/>
                      </a:lnTo>
                      <a:lnTo>
                        <a:pt x="114237" y="740642"/>
                      </a:lnTo>
                      <a:lnTo>
                        <a:pt x="146325" y="772730"/>
                      </a:lnTo>
                      <a:lnTo>
                        <a:pt x="181544" y="801416"/>
                      </a:lnTo>
                      <a:lnTo>
                        <a:pt x="219625" y="826431"/>
                      </a:lnTo>
                      <a:lnTo>
                        <a:pt x="260296" y="847503"/>
                      </a:lnTo>
                      <a:lnTo>
                        <a:pt x="303288" y="864364"/>
                      </a:lnTo>
                      <a:lnTo>
                        <a:pt x="348330" y="876741"/>
                      </a:lnTo>
                      <a:lnTo>
                        <a:pt x="395152" y="884366"/>
                      </a:lnTo>
                      <a:lnTo>
                        <a:pt x="443484" y="886967"/>
                      </a:lnTo>
                      <a:lnTo>
                        <a:pt x="491815" y="884366"/>
                      </a:lnTo>
                      <a:lnTo>
                        <a:pt x="538637" y="876741"/>
                      </a:lnTo>
                      <a:lnTo>
                        <a:pt x="583679" y="864364"/>
                      </a:lnTo>
                      <a:lnTo>
                        <a:pt x="626671" y="847503"/>
                      </a:lnTo>
                      <a:lnTo>
                        <a:pt x="667342" y="826431"/>
                      </a:lnTo>
                      <a:lnTo>
                        <a:pt x="705423" y="801416"/>
                      </a:lnTo>
                      <a:lnTo>
                        <a:pt x="740642" y="772730"/>
                      </a:lnTo>
                      <a:lnTo>
                        <a:pt x="772730" y="740642"/>
                      </a:lnTo>
                      <a:lnTo>
                        <a:pt x="801416" y="705423"/>
                      </a:lnTo>
                      <a:lnTo>
                        <a:pt x="826431" y="667342"/>
                      </a:lnTo>
                      <a:lnTo>
                        <a:pt x="847503" y="626671"/>
                      </a:lnTo>
                      <a:lnTo>
                        <a:pt x="864364" y="583679"/>
                      </a:lnTo>
                      <a:lnTo>
                        <a:pt x="876741" y="538637"/>
                      </a:lnTo>
                      <a:lnTo>
                        <a:pt x="884366" y="491815"/>
                      </a:lnTo>
                      <a:lnTo>
                        <a:pt x="886968" y="443483"/>
                      </a:lnTo>
                      <a:lnTo>
                        <a:pt x="884366" y="395152"/>
                      </a:lnTo>
                      <a:lnTo>
                        <a:pt x="876741" y="348330"/>
                      </a:lnTo>
                      <a:lnTo>
                        <a:pt x="864364" y="303288"/>
                      </a:lnTo>
                      <a:lnTo>
                        <a:pt x="847503" y="260296"/>
                      </a:lnTo>
                      <a:lnTo>
                        <a:pt x="826431" y="219625"/>
                      </a:lnTo>
                      <a:lnTo>
                        <a:pt x="801416" y="181544"/>
                      </a:lnTo>
                      <a:lnTo>
                        <a:pt x="772730" y="146325"/>
                      </a:lnTo>
                      <a:lnTo>
                        <a:pt x="740642" y="114237"/>
                      </a:lnTo>
                      <a:lnTo>
                        <a:pt x="705423" y="85551"/>
                      </a:lnTo>
                      <a:lnTo>
                        <a:pt x="667342" y="60536"/>
                      </a:lnTo>
                      <a:lnTo>
                        <a:pt x="626671" y="39464"/>
                      </a:lnTo>
                      <a:lnTo>
                        <a:pt x="583679" y="22603"/>
                      </a:lnTo>
                      <a:lnTo>
                        <a:pt x="538637" y="10226"/>
                      </a:lnTo>
                      <a:lnTo>
                        <a:pt x="491815" y="2601"/>
                      </a:lnTo>
                      <a:lnTo>
                        <a:pt x="443484" y="0"/>
                      </a:lnTo>
                      <a:close/>
                    </a:path>
                  </a:pathLst>
                </a:custGeom>
                <a:noFill/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6" name="object 16"/>
                <p:cNvSpPr/>
                <p:nvPr/>
              </p:nvSpPr>
              <p:spPr>
                <a:xfrm>
                  <a:off x="9011411" y="3265932"/>
                  <a:ext cx="887094" cy="887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095" h="887095">
                      <a:moveTo>
                        <a:pt x="0" y="443483"/>
                      </a:moveTo>
                      <a:lnTo>
                        <a:pt x="2601" y="395152"/>
                      </a:lnTo>
                      <a:lnTo>
                        <a:pt x="10226" y="348330"/>
                      </a:lnTo>
                      <a:lnTo>
                        <a:pt x="22603" y="303288"/>
                      </a:lnTo>
                      <a:lnTo>
                        <a:pt x="39464" y="260296"/>
                      </a:lnTo>
                      <a:lnTo>
                        <a:pt x="60536" y="219625"/>
                      </a:lnTo>
                      <a:lnTo>
                        <a:pt x="85551" y="181544"/>
                      </a:lnTo>
                      <a:lnTo>
                        <a:pt x="114237" y="146325"/>
                      </a:lnTo>
                      <a:lnTo>
                        <a:pt x="146325" y="114237"/>
                      </a:lnTo>
                      <a:lnTo>
                        <a:pt x="181544" y="85551"/>
                      </a:lnTo>
                      <a:lnTo>
                        <a:pt x="219625" y="60536"/>
                      </a:lnTo>
                      <a:lnTo>
                        <a:pt x="260296" y="39464"/>
                      </a:lnTo>
                      <a:lnTo>
                        <a:pt x="303288" y="22603"/>
                      </a:lnTo>
                      <a:lnTo>
                        <a:pt x="348330" y="10226"/>
                      </a:lnTo>
                      <a:lnTo>
                        <a:pt x="395152" y="2601"/>
                      </a:lnTo>
                      <a:lnTo>
                        <a:pt x="443484" y="0"/>
                      </a:lnTo>
                      <a:lnTo>
                        <a:pt x="491815" y="2601"/>
                      </a:lnTo>
                      <a:lnTo>
                        <a:pt x="538637" y="10226"/>
                      </a:lnTo>
                      <a:lnTo>
                        <a:pt x="583679" y="22603"/>
                      </a:lnTo>
                      <a:lnTo>
                        <a:pt x="626671" y="39464"/>
                      </a:lnTo>
                      <a:lnTo>
                        <a:pt x="667342" y="60536"/>
                      </a:lnTo>
                      <a:lnTo>
                        <a:pt x="705423" y="85551"/>
                      </a:lnTo>
                      <a:lnTo>
                        <a:pt x="740642" y="114237"/>
                      </a:lnTo>
                      <a:lnTo>
                        <a:pt x="772730" y="146325"/>
                      </a:lnTo>
                      <a:lnTo>
                        <a:pt x="801416" y="181544"/>
                      </a:lnTo>
                      <a:lnTo>
                        <a:pt x="826431" y="219625"/>
                      </a:lnTo>
                      <a:lnTo>
                        <a:pt x="847503" y="260296"/>
                      </a:lnTo>
                      <a:lnTo>
                        <a:pt x="864364" y="303288"/>
                      </a:lnTo>
                      <a:lnTo>
                        <a:pt x="876741" y="348330"/>
                      </a:lnTo>
                      <a:lnTo>
                        <a:pt x="884366" y="395152"/>
                      </a:lnTo>
                      <a:lnTo>
                        <a:pt x="886968" y="443483"/>
                      </a:lnTo>
                      <a:lnTo>
                        <a:pt x="884366" y="491815"/>
                      </a:lnTo>
                      <a:lnTo>
                        <a:pt x="876741" y="538637"/>
                      </a:lnTo>
                      <a:lnTo>
                        <a:pt x="864364" y="583679"/>
                      </a:lnTo>
                      <a:lnTo>
                        <a:pt x="847503" y="626671"/>
                      </a:lnTo>
                      <a:lnTo>
                        <a:pt x="826431" y="667342"/>
                      </a:lnTo>
                      <a:lnTo>
                        <a:pt x="801416" y="705423"/>
                      </a:lnTo>
                      <a:lnTo>
                        <a:pt x="772730" y="740642"/>
                      </a:lnTo>
                      <a:lnTo>
                        <a:pt x="740642" y="772730"/>
                      </a:lnTo>
                      <a:lnTo>
                        <a:pt x="705423" y="801416"/>
                      </a:lnTo>
                      <a:lnTo>
                        <a:pt x="667342" y="826431"/>
                      </a:lnTo>
                      <a:lnTo>
                        <a:pt x="626671" y="847503"/>
                      </a:lnTo>
                      <a:lnTo>
                        <a:pt x="583679" y="864364"/>
                      </a:lnTo>
                      <a:lnTo>
                        <a:pt x="538637" y="876741"/>
                      </a:lnTo>
                      <a:lnTo>
                        <a:pt x="491815" y="884366"/>
                      </a:lnTo>
                      <a:lnTo>
                        <a:pt x="443484" y="886967"/>
                      </a:lnTo>
                      <a:lnTo>
                        <a:pt x="395152" y="884366"/>
                      </a:lnTo>
                      <a:lnTo>
                        <a:pt x="348330" y="876741"/>
                      </a:lnTo>
                      <a:lnTo>
                        <a:pt x="303288" y="864364"/>
                      </a:lnTo>
                      <a:lnTo>
                        <a:pt x="260296" y="847503"/>
                      </a:lnTo>
                      <a:lnTo>
                        <a:pt x="219625" y="826431"/>
                      </a:lnTo>
                      <a:lnTo>
                        <a:pt x="181544" y="801416"/>
                      </a:lnTo>
                      <a:lnTo>
                        <a:pt x="146325" y="772730"/>
                      </a:lnTo>
                      <a:lnTo>
                        <a:pt x="114237" y="740642"/>
                      </a:lnTo>
                      <a:lnTo>
                        <a:pt x="85551" y="705423"/>
                      </a:lnTo>
                      <a:lnTo>
                        <a:pt x="60536" y="667342"/>
                      </a:lnTo>
                      <a:lnTo>
                        <a:pt x="39464" y="626671"/>
                      </a:lnTo>
                      <a:lnTo>
                        <a:pt x="22603" y="583679"/>
                      </a:lnTo>
                      <a:lnTo>
                        <a:pt x="10226" y="538637"/>
                      </a:lnTo>
                      <a:lnTo>
                        <a:pt x="2601" y="491815"/>
                      </a:lnTo>
                      <a:lnTo>
                        <a:pt x="0" y="443483"/>
                      </a:lnTo>
                      <a:close/>
                    </a:path>
                  </a:pathLst>
                </a:custGeom>
                <a:ln w="12699">
                  <a:solidFill>
                    <a:srgbClr val="4C6D4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51A04CE5-47AA-4E89-A6A4-2D86E491BD80}"/>
                  </a:ext>
                </a:extLst>
              </p:cNvPr>
              <p:cNvSpPr/>
              <p:nvPr/>
            </p:nvSpPr>
            <p:spPr>
              <a:xfrm>
                <a:off x="9933965" y="3073654"/>
                <a:ext cx="374140" cy="3845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cxnSp>
          <p:nvCxnSpPr>
            <p:cNvPr id="35" name="Lige pilforbindelse 34">
              <a:extLst>
                <a:ext uri="{FF2B5EF4-FFF2-40B4-BE49-F238E27FC236}">
                  <a16:creationId xmlns:a16="http://schemas.microsoft.com/office/drawing/2014/main" id="{23598678-D836-4574-8F13-C546FDBD96B4}"/>
                </a:ext>
              </a:extLst>
            </p:cNvPr>
            <p:cNvCxnSpPr/>
            <p:nvPr/>
          </p:nvCxnSpPr>
          <p:spPr>
            <a:xfrm>
              <a:off x="2317623" y="3734282"/>
              <a:ext cx="463256" cy="0"/>
            </a:xfrm>
            <a:prstGeom prst="straightConnector1">
              <a:avLst/>
            </a:prstGeom>
            <a:ln w="28575">
              <a:solidFill>
                <a:srgbClr val="4C6D4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Lige pilforbindelse 52">
              <a:extLst>
                <a:ext uri="{FF2B5EF4-FFF2-40B4-BE49-F238E27FC236}">
                  <a16:creationId xmlns:a16="http://schemas.microsoft.com/office/drawing/2014/main" id="{87010D03-FFC2-4B8E-B1F2-6A423B38BBBF}"/>
                </a:ext>
              </a:extLst>
            </p:cNvPr>
            <p:cNvCxnSpPr/>
            <p:nvPr/>
          </p:nvCxnSpPr>
          <p:spPr>
            <a:xfrm>
              <a:off x="3821717" y="3746077"/>
              <a:ext cx="463256" cy="0"/>
            </a:xfrm>
            <a:prstGeom prst="straightConnector1">
              <a:avLst/>
            </a:prstGeom>
            <a:ln w="28575">
              <a:solidFill>
                <a:srgbClr val="4C6D4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Lige pilforbindelse 53">
              <a:extLst>
                <a:ext uri="{FF2B5EF4-FFF2-40B4-BE49-F238E27FC236}">
                  <a16:creationId xmlns:a16="http://schemas.microsoft.com/office/drawing/2014/main" id="{9707A05A-794C-4EC7-9BE1-5F4FBDF14BEC}"/>
                </a:ext>
              </a:extLst>
            </p:cNvPr>
            <p:cNvCxnSpPr/>
            <p:nvPr/>
          </p:nvCxnSpPr>
          <p:spPr>
            <a:xfrm>
              <a:off x="5401877" y="3746077"/>
              <a:ext cx="463256" cy="0"/>
            </a:xfrm>
            <a:prstGeom prst="straightConnector1">
              <a:avLst/>
            </a:prstGeom>
            <a:ln w="28575">
              <a:solidFill>
                <a:srgbClr val="4C6D4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Lige pilforbindelse 54">
              <a:extLst>
                <a:ext uri="{FF2B5EF4-FFF2-40B4-BE49-F238E27FC236}">
                  <a16:creationId xmlns:a16="http://schemas.microsoft.com/office/drawing/2014/main" id="{C10346CD-6B40-4E90-B870-3635608F8D03}"/>
                </a:ext>
              </a:extLst>
            </p:cNvPr>
            <p:cNvCxnSpPr/>
            <p:nvPr/>
          </p:nvCxnSpPr>
          <p:spPr>
            <a:xfrm>
              <a:off x="6940491" y="3734282"/>
              <a:ext cx="463256" cy="0"/>
            </a:xfrm>
            <a:prstGeom prst="straightConnector1">
              <a:avLst/>
            </a:prstGeom>
            <a:ln w="28575">
              <a:solidFill>
                <a:srgbClr val="4C6D4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Lige pilforbindelse 55">
              <a:extLst>
                <a:ext uri="{FF2B5EF4-FFF2-40B4-BE49-F238E27FC236}">
                  <a16:creationId xmlns:a16="http://schemas.microsoft.com/office/drawing/2014/main" id="{04FFE240-8145-479A-83FE-78D2B37F04F7}"/>
                </a:ext>
              </a:extLst>
            </p:cNvPr>
            <p:cNvCxnSpPr/>
            <p:nvPr/>
          </p:nvCxnSpPr>
          <p:spPr>
            <a:xfrm>
              <a:off x="8449047" y="3717868"/>
              <a:ext cx="463256" cy="0"/>
            </a:xfrm>
            <a:prstGeom prst="straightConnector1">
              <a:avLst/>
            </a:prstGeom>
            <a:ln w="28575">
              <a:solidFill>
                <a:srgbClr val="4C6D4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Billede 48" descr="Et billede, der indeholder himmel, udendørs, lastbil, bil&#10;&#10;Automatisk genereret beskrivelse">
            <a:extLst>
              <a:ext uri="{FF2B5EF4-FFF2-40B4-BE49-F238E27FC236}">
                <a16:creationId xmlns:a16="http://schemas.microsoft.com/office/drawing/2014/main" id="{8AE11DDF-0FD1-4286-ADFC-103A775191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804" y="5241683"/>
            <a:ext cx="2429535" cy="1619690"/>
          </a:xfrm>
          <a:prstGeom prst="rect">
            <a:avLst/>
          </a:prstGeom>
        </p:spPr>
      </p:pic>
      <p:pic>
        <p:nvPicPr>
          <p:cNvPr id="50" name="ADAA0B43-5B0E-4983-B93D-E2AAE1132BA8">
            <a:extLst>
              <a:ext uri="{FF2B5EF4-FFF2-40B4-BE49-F238E27FC236}">
                <a16:creationId xmlns:a16="http://schemas.microsoft.com/office/drawing/2014/main" id="{35C29E77-F372-41CF-95DA-566C053E4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777" y="4907516"/>
            <a:ext cx="3035652" cy="197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Billede 56" descr="Et billede, der indeholder møbler&#10;&#10;Automatisk genereret beskrivelse">
            <a:extLst>
              <a:ext uri="{FF2B5EF4-FFF2-40B4-BE49-F238E27FC236}">
                <a16:creationId xmlns:a16="http://schemas.microsoft.com/office/drawing/2014/main" id="{D5575897-4913-4339-994C-7B571D4C0E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433" y="5279570"/>
            <a:ext cx="1663751" cy="1578430"/>
          </a:xfrm>
          <a:prstGeom prst="rect">
            <a:avLst/>
          </a:prstGeom>
        </p:spPr>
      </p:pic>
      <p:pic>
        <p:nvPicPr>
          <p:cNvPr id="58" name="Billede 57" descr="Et billede, der indeholder himmel, udendørs&#10;&#10;Automatisk genereret beskrivelse">
            <a:extLst>
              <a:ext uri="{FF2B5EF4-FFF2-40B4-BE49-F238E27FC236}">
                <a16:creationId xmlns:a16="http://schemas.microsoft.com/office/drawing/2014/main" id="{C5D787F4-C0EB-48F1-83BB-F9B90E11A1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6" r="24364" b="11787"/>
          <a:stretch/>
        </p:blipFill>
        <p:spPr>
          <a:xfrm>
            <a:off x="10128448" y="4226312"/>
            <a:ext cx="2062013" cy="2631688"/>
          </a:xfrm>
          <a:prstGeom prst="rect">
            <a:avLst/>
          </a:prstGeom>
        </p:spPr>
      </p:pic>
      <p:pic>
        <p:nvPicPr>
          <p:cNvPr id="59" name="Picture 2">
            <a:extLst>
              <a:ext uri="{FF2B5EF4-FFF2-40B4-BE49-F238E27FC236}">
                <a16:creationId xmlns:a16="http://schemas.microsoft.com/office/drawing/2014/main" id="{4FF89CCB-33E5-4C61-BDE8-E929DC0CB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37" y="4880091"/>
            <a:ext cx="3299383" cy="197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Billede 59" descr="Et billede, der indeholder udendørs, transport&#10;&#10;Automatisk genereret beskrivelse">
            <a:extLst>
              <a:ext uri="{FF2B5EF4-FFF2-40B4-BE49-F238E27FC236}">
                <a16:creationId xmlns:a16="http://schemas.microsoft.com/office/drawing/2014/main" id="{B6E4BBAD-CC00-4DFE-8392-3C0A2B2CF03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952" t="-668" b="4379"/>
          <a:stretch/>
        </p:blipFill>
        <p:spPr>
          <a:xfrm>
            <a:off x="-5135" y="4732742"/>
            <a:ext cx="1875341" cy="2148088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990795" y="3531728"/>
            <a:ext cx="2677886" cy="10378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1400"/>
              </a:lnSpc>
              <a:spcBef>
                <a:spcPts val="100"/>
              </a:spcBef>
            </a:pPr>
            <a:r>
              <a:rPr sz="1400" spc="-114" dirty="0">
                <a:solidFill>
                  <a:srgbClr val="4C6D4F"/>
                </a:solidFill>
                <a:latin typeface="Arial Black"/>
                <a:cs typeface="Arial Black"/>
              </a:rPr>
              <a:t>”</a:t>
            </a:r>
            <a:r>
              <a:rPr lang="da-DK" sz="1400" spc="-114" dirty="0">
                <a:solidFill>
                  <a:srgbClr val="4C6D4F"/>
                </a:solidFill>
                <a:latin typeface="Arial Black"/>
                <a:cs typeface="Arial Black"/>
              </a:rPr>
              <a:t>If the </a:t>
            </a:r>
            <a:r>
              <a:rPr lang="da-DK" sz="1400" spc="-114" dirty="0" err="1">
                <a:solidFill>
                  <a:srgbClr val="4C6D4F"/>
                </a:solidFill>
                <a:latin typeface="Arial Black"/>
                <a:cs typeface="Arial Black"/>
              </a:rPr>
              <a:t>architects</a:t>
            </a:r>
            <a:r>
              <a:rPr lang="da-DK" sz="1400" spc="-114" dirty="0">
                <a:solidFill>
                  <a:srgbClr val="4C6D4F"/>
                </a:solidFill>
                <a:latin typeface="Arial Black"/>
                <a:cs typeface="Arial Black"/>
              </a:rPr>
              <a:t> </a:t>
            </a:r>
            <a:r>
              <a:rPr lang="da-DK" sz="1400" spc="-114" dirty="0" err="1">
                <a:solidFill>
                  <a:srgbClr val="4C6D4F"/>
                </a:solidFill>
                <a:latin typeface="Arial Black"/>
                <a:cs typeface="Arial Black"/>
              </a:rPr>
              <a:t>were</a:t>
            </a:r>
            <a:r>
              <a:rPr lang="da-DK" sz="1400" spc="-114" dirty="0">
                <a:solidFill>
                  <a:srgbClr val="4C6D4F"/>
                </a:solidFill>
                <a:latin typeface="Arial Black"/>
                <a:cs typeface="Arial Black"/>
              </a:rPr>
              <a:t> </a:t>
            </a:r>
            <a:r>
              <a:rPr lang="da-DK" sz="1400" spc="-114" dirty="0" err="1">
                <a:solidFill>
                  <a:srgbClr val="4C6D4F"/>
                </a:solidFill>
                <a:latin typeface="Arial Black"/>
                <a:cs typeface="Arial Black"/>
              </a:rPr>
              <a:t>able</a:t>
            </a:r>
            <a:r>
              <a:rPr lang="da-DK" sz="1400" spc="-114" dirty="0">
                <a:solidFill>
                  <a:srgbClr val="4C6D4F"/>
                </a:solidFill>
                <a:latin typeface="Arial Black"/>
                <a:cs typeface="Arial Black"/>
              </a:rPr>
              <a:t> to </a:t>
            </a:r>
            <a:r>
              <a:rPr lang="da-DK" sz="1400" spc="-114" dirty="0" err="1">
                <a:solidFill>
                  <a:srgbClr val="4C6D4F"/>
                </a:solidFill>
                <a:latin typeface="Arial Black"/>
                <a:cs typeface="Arial Black"/>
              </a:rPr>
              <a:t>see</a:t>
            </a:r>
            <a:r>
              <a:rPr lang="da-DK" sz="1400" spc="-114" dirty="0">
                <a:solidFill>
                  <a:srgbClr val="4C6D4F"/>
                </a:solidFill>
                <a:latin typeface="Arial Black"/>
                <a:cs typeface="Arial Black"/>
              </a:rPr>
              <a:t> the </a:t>
            </a:r>
            <a:r>
              <a:rPr lang="da-DK" sz="1400" spc="-114" dirty="0" err="1">
                <a:solidFill>
                  <a:srgbClr val="4C6D4F"/>
                </a:solidFill>
                <a:latin typeface="Arial Black"/>
                <a:cs typeface="Arial Black"/>
              </a:rPr>
              <a:t>accesible</a:t>
            </a:r>
            <a:r>
              <a:rPr lang="da-DK" sz="1400" spc="-114" dirty="0">
                <a:solidFill>
                  <a:srgbClr val="4C6D4F"/>
                </a:solidFill>
                <a:latin typeface="Arial Black"/>
                <a:cs typeface="Arial Black"/>
              </a:rPr>
              <a:t> </a:t>
            </a:r>
            <a:r>
              <a:rPr lang="da-DK" sz="1400" spc="-114" dirty="0" err="1">
                <a:solidFill>
                  <a:srgbClr val="4C6D4F"/>
                </a:solidFill>
                <a:latin typeface="Arial Black"/>
                <a:cs typeface="Arial Black"/>
              </a:rPr>
              <a:t>reused</a:t>
            </a:r>
            <a:r>
              <a:rPr lang="da-DK" sz="1400" spc="-114" dirty="0">
                <a:solidFill>
                  <a:srgbClr val="4C6D4F"/>
                </a:solidFill>
                <a:latin typeface="Arial Black"/>
                <a:cs typeface="Arial Black"/>
              </a:rPr>
              <a:t> </a:t>
            </a:r>
            <a:r>
              <a:rPr lang="da-DK" sz="1400" spc="-114" dirty="0" err="1">
                <a:solidFill>
                  <a:srgbClr val="4C6D4F"/>
                </a:solidFill>
                <a:latin typeface="Arial Black"/>
                <a:cs typeface="Arial Black"/>
              </a:rPr>
              <a:t>materials</a:t>
            </a:r>
            <a:r>
              <a:rPr lang="da-DK" sz="1400" spc="-114" dirty="0">
                <a:solidFill>
                  <a:srgbClr val="4C6D4F"/>
                </a:solidFill>
                <a:latin typeface="Arial Black"/>
                <a:cs typeface="Arial Black"/>
              </a:rPr>
              <a:t>, </a:t>
            </a:r>
            <a:r>
              <a:rPr lang="da-DK" sz="1400" spc="-114" dirty="0" err="1">
                <a:solidFill>
                  <a:srgbClr val="4C6D4F"/>
                </a:solidFill>
                <a:latin typeface="Arial Black"/>
                <a:cs typeface="Arial Black"/>
              </a:rPr>
              <a:t>they</a:t>
            </a:r>
            <a:r>
              <a:rPr lang="da-DK" sz="1400" spc="-114" dirty="0">
                <a:solidFill>
                  <a:srgbClr val="4C6D4F"/>
                </a:solidFill>
                <a:latin typeface="Arial Black"/>
                <a:cs typeface="Arial Black"/>
              </a:rPr>
              <a:t> </a:t>
            </a:r>
            <a:r>
              <a:rPr lang="da-DK" sz="1400" spc="-114" dirty="0" err="1">
                <a:solidFill>
                  <a:srgbClr val="4C6D4F"/>
                </a:solidFill>
                <a:latin typeface="Arial Black"/>
                <a:cs typeface="Arial Black"/>
              </a:rPr>
              <a:t>would</a:t>
            </a:r>
            <a:r>
              <a:rPr lang="da-DK" sz="1400" spc="-114" dirty="0">
                <a:solidFill>
                  <a:srgbClr val="4C6D4F"/>
                </a:solidFill>
                <a:latin typeface="Arial Black"/>
                <a:cs typeface="Arial Black"/>
              </a:rPr>
              <a:t> </a:t>
            </a:r>
            <a:r>
              <a:rPr lang="da-DK" sz="1400" spc="-114" dirty="0" err="1">
                <a:solidFill>
                  <a:srgbClr val="4C6D4F"/>
                </a:solidFill>
                <a:latin typeface="Arial Black"/>
                <a:cs typeface="Arial Black"/>
              </a:rPr>
              <a:t>include</a:t>
            </a:r>
            <a:r>
              <a:rPr lang="da-DK" sz="1400" spc="-114" dirty="0">
                <a:solidFill>
                  <a:srgbClr val="4C6D4F"/>
                </a:solidFill>
                <a:latin typeface="Arial Black"/>
                <a:cs typeface="Arial Black"/>
              </a:rPr>
              <a:t> </a:t>
            </a:r>
            <a:r>
              <a:rPr lang="da-DK" sz="1400" spc="-114" dirty="0" err="1">
                <a:solidFill>
                  <a:srgbClr val="4C6D4F"/>
                </a:solidFill>
                <a:latin typeface="Arial Black"/>
                <a:cs typeface="Arial Black"/>
              </a:rPr>
              <a:t>them</a:t>
            </a:r>
            <a:r>
              <a:rPr lang="da-DK" sz="1400" spc="-114" dirty="0">
                <a:solidFill>
                  <a:srgbClr val="4C6D4F"/>
                </a:solidFill>
                <a:latin typeface="Arial Black"/>
                <a:cs typeface="Arial Black"/>
              </a:rPr>
              <a:t> in </a:t>
            </a:r>
            <a:r>
              <a:rPr lang="da-DK" sz="1400" spc="-114" dirty="0" err="1">
                <a:solidFill>
                  <a:srgbClr val="4C6D4F"/>
                </a:solidFill>
                <a:latin typeface="Arial Black"/>
                <a:cs typeface="Arial Black"/>
              </a:rPr>
              <a:t>their</a:t>
            </a:r>
            <a:r>
              <a:rPr lang="da-DK" sz="1400" spc="-114" dirty="0">
                <a:solidFill>
                  <a:srgbClr val="4C6D4F"/>
                </a:solidFill>
                <a:latin typeface="Arial Black"/>
                <a:cs typeface="Arial Black"/>
              </a:rPr>
              <a:t> design</a:t>
            </a:r>
            <a:r>
              <a:rPr sz="1400" spc="-114" dirty="0">
                <a:solidFill>
                  <a:srgbClr val="4C6D4F"/>
                </a:solidFill>
                <a:latin typeface="Arial Black"/>
                <a:cs typeface="Arial Black"/>
              </a:rPr>
              <a:t>”</a:t>
            </a:r>
            <a:endParaRPr sz="1400" dirty="0">
              <a:solidFill>
                <a:srgbClr val="4C6D4F"/>
              </a:solidFill>
              <a:latin typeface="Arial Black"/>
              <a:cs typeface="Arial Black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148404" y="3379799"/>
            <a:ext cx="2750160" cy="10384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21400"/>
              </a:lnSpc>
              <a:spcBef>
                <a:spcPts val="105"/>
              </a:spcBef>
            </a:pPr>
            <a:r>
              <a:rPr sz="1400" spc="-105" dirty="0">
                <a:solidFill>
                  <a:srgbClr val="4C6D4F"/>
                </a:solidFill>
                <a:latin typeface="Arial Black"/>
                <a:cs typeface="Arial Black"/>
              </a:rPr>
              <a:t>”</a:t>
            </a:r>
            <a:r>
              <a:rPr lang="da-DK" spc="-105" dirty="0">
                <a:solidFill>
                  <a:srgbClr val="4C6D4F"/>
                </a:solidFill>
                <a:latin typeface="Arial Black"/>
                <a:cs typeface="Arial Black"/>
              </a:rPr>
              <a:t>Producers of </a:t>
            </a:r>
            <a:r>
              <a:rPr lang="da-DK" spc="-105" dirty="0" err="1">
                <a:solidFill>
                  <a:srgbClr val="4C6D4F"/>
                </a:solidFill>
                <a:latin typeface="Arial Black"/>
                <a:cs typeface="Arial Black"/>
              </a:rPr>
              <a:t>secondary</a:t>
            </a:r>
            <a:r>
              <a:rPr lang="da-DK" spc="-105" dirty="0">
                <a:solidFill>
                  <a:srgbClr val="4C6D4F"/>
                </a:solidFill>
                <a:latin typeface="Arial Black"/>
                <a:cs typeface="Arial Black"/>
              </a:rPr>
              <a:t> </a:t>
            </a:r>
            <a:r>
              <a:rPr lang="da-DK" spc="-105" dirty="0" err="1">
                <a:solidFill>
                  <a:srgbClr val="4C6D4F"/>
                </a:solidFill>
                <a:latin typeface="Arial Black"/>
                <a:cs typeface="Arial Black"/>
              </a:rPr>
              <a:t>construction</a:t>
            </a:r>
            <a:r>
              <a:rPr lang="da-DK" spc="-105" dirty="0">
                <a:solidFill>
                  <a:srgbClr val="4C6D4F"/>
                </a:solidFill>
                <a:latin typeface="Arial Black"/>
                <a:cs typeface="Arial Black"/>
              </a:rPr>
              <a:t> </a:t>
            </a:r>
            <a:r>
              <a:rPr lang="da-DK" spc="-105" dirty="0" err="1">
                <a:solidFill>
                  <a:srgbClr val="4C6D4F"/>
                </a:solidFill>
                <a:latin typeface="Arial Black"/>
                <a:cs typeface="Arial Black"/>
              </a:rPr>
              <a:t>materials</a:t>
            </a:r>
            <a:r>
              <a:rPr lang="da-DK" spc="-105" dirty="0">
                <a:solidFill>
                  <a:srgbClr val="4C6D4F"/>
                </a:solidFill>
                <a:latin typeface="Arial Black"/>
                <a:cs typeface="Arial Black"/>
              </a:rPr>
              <a:t> </a:t>
            </a:r>
            <a:r>
              <a:rPr lang="da-DK" spc="-105" dirty="0" err="1">
                <a:solidFill>
                  <a:srgbClr val="4C6D4F"/>
                </a:solidFill>
                <a:latin typeface="Arial Black"/>
                <a:cs typeface="Arial Black"/>
              </a:rPr>
              <a:t>should</a:t>
            </a:r>
            <a:r>
              <a:rPr lang="da-DK" spc="-105" dirty="0">
                <a:solidFill>
                  <a:srgbClr val="4C6D4F"/>
                </a:solidFill>
                <a:latin typeface="Arial Black"/>
                <a:cs typeface="Arial Black"/>
              </a:rPr>
              <a:t> </a:t>
            </a:r>
            <a:r>
              <a:rPr lang="da-DK" spc="-105" dirty="0" err="1">
                <a:solidFill>
                  <a:srgbClr val="4C6D4F"/>
                </a:solidFill>
                <a:latin typeface="Arial Black"/>
                <a:cs typeface="Arial Black"/>
              </a:rPr>
              <a:t>certify</a:t>
            </a:r>
            <a:r>
              <a:rPr lang="da-DK" spc="-105" dirty="0">
                <a:solidFill>
                  <a:srgbClr val="4C6D4F"/>
                </a:solidFill>
                <a:latin typeface="Arial Black"/>
                <a:cs typeface="Arial Black"/>
              </a:rPr>
              <a:t> </a:t>
            </a:r>
            <a:r>
              <a:rPr lang="da-DK" spc="-105" dirty="0" err="1">
                <a:solidFill>
                  <a:srgbClr val="4C6D4F"/>
                </a:solidFill>
                <a:latin typeface="Arial Black"/>
                <a:cs typeface="Arial Black"/>
              </a:rPr>
              <a:t>their</a:t>
            </a:r>
            <a:r>
              <a:rPr lang="da-DK" spc="-105" dirty="0">
                <a:solidFill>
                  <a:srgbClr val="4C6D4F"/>
                </a:solidFill>
                <a:latin typeface="Arial Black"/>
                <a:cs typeface="Arial Black"/>
              </a:rPr>
              <a:t> products. </a:t>
            </a:r>
            <a:r>
              <a:rPr lang="da-DK" spc="-105" dirty="0" err="1">
                <a:solidFill>
                  <a:srgbClr val="4C6D4F"/>
                </a:solidFill>
                <a:latin typeface="Arial Black"/>
                <a:cs typeface="Arial Black"/>
              </a:rPr>
              <a:t>Then</a:t>
            </a:r>
            <a:r>
              <a:rPr lang="da-DK" spc="-105" dirty="0">
                <a:solidFill>
                  <a:srgbClr val="4C6D4F"/>
                </a:solidFill>
                <a:latin typeface="Arial Black"/>
                <a:cs typeface="Arial Black"/>
              </a:rPr>
              <a:t> </a:t>
            </a:r>
            <a:r>
              <a:rPr lang="da-DK" spc="-105" dirty="0" err="1">
                <a:solidFill>
                  <a:srgbClr val="4C6D4F"/>
                </a:solidFill>
                <a:latin typeface="Arial Black"/>
                <a:cs typeface="Arial Black"/>
              </a:rPr>
              <a:t>we</a:t>
            </a:r>
            <a:r>
              <a:rPr lang="da-DK" spc="-105" dirty="0">
                <a:solidFill>
                  <a:srgbClr val="4C6D4F"/>
                </a:solidFill>
                <a:latin typeface="Arial Black"/>
                <a:cs typeface="Arial Black"/>
              </a:rPr>
              <a:t> </a:t>
            </a:r>
            <a:r>
              <a:rPr lang="da-DK" spc="-105" dirty="0" err="1">
                <a:solidFill>
                  <a:srgbClr val="4C6D4F"/>
                </a:solidFill>
                <a:latin typeface="Arial Black"/>
                <a:cs typeface="Arial Black"/>
              </a:rPr>
              <a:t>would</a:t>
            </a:r>
            <a:r>
              <a:rPr lang="da-DK" spc="-105" dirty="0">
                <a:solidFill>
                  <a:srgbClr val="4C6D4F"/>
                </a:solidFill>
                <a:latin typeface="Arial Black"/>
                <a:cs typeface="Arial Black"/>
              </a:rPr>
              <a:t> </a:t>
            </a:r>
            <a:r>
              <a:rPr lang="da-DK" spc="-105" dirty="0" err="1">
                <a:solidFill>
                  <a:srgbClr val="4C6D4F"/>
                </a:solidFill>
                <a:latin typeface="Arial Black"/>
                <a:cs typeface="Arial Black"/>
              </a:rPr>
              <a:t>recommend</a:t>
            </a:r>
            <a:r>
              <a:rPr lang="da-DK" spc="-105" dirty="0">
                <a:solidFill>
                  <a:srgbClr val="4C6D4F"/>
                </a:solidFill>
                <a:latin typeface="Arial Black"/>
                <a:cs typeface="Arial Black"/>
              </a:rPr>
              <a:t> </a:t>
            </a:r>
            <a:r>
              <a:rPr lang="da-DK" spc="-105" dirty="0" err="1">
                <a:solidFill>
                  <a:srgbClr val="4C6D4F"/>
                </a:solidFill>
                <a:latin typeface="Arial Black"/>
                <a:cs typeface="Arial Black"/>
              </a:rPr>
              <a:t>using</a:t>
            </a:r>
            <a:r>
              <a:rPr lang="da-DK" spc="-105" dirty="0">
                <a:solidFill>
                  <a:srgbClr val="4C6D4F"/>
                </a:solidFill>
                <a:latin typeface="Arial Black"/>
                <a:cs typeface="Arial Black"/>
              </a:rPr>
              <a:t> </a:t>
            </a:r>
            <a:r>
              <a:rPr lang="da-DK" spc="-105" dirty="0" err="1">
                <a:solidFill>
                  <a:srgbClr val="4C6D4F"/>
                </a:solidFill>
                <a:latin typeface="Arial Black"/>
                <a:cs typeface="Arial Black"/>
              </a:rPr>
              <a:t>them</a:t>
            </a:r>
            <a:r>
              <a:rPr sz="1400" spc="-135" dirty="0">
                <a:solidFill>
                  <a:srgbClr val="4C6D4F"/>
                </a:solidFill>
                <a:latin typeface="Arial Black"/>
                <a:cs typeface="Arial Black"/>
              </a:rPr>
              <a:t>”</a:t>
            </a:r>
            <a:endParaRPr sz="1400" dirty="0">
              <a:solidFill>
                <a:srgbClr val="4C6D4F"/>
              </a:solidFill>
              <a:latin typeface="Arial Black"/>
              <a:cs typeface="Arial Black"/>
            </a:endParaRPr>
          </a:p>
        </p:txBody>
      </p:sp>
      <p:sp>
        <p:nvSpPr>
          <p:cNvPr id="61" name="object 42">
            <a:extLst>
              <a:ext uri="{FF2B5EF4-FFF2-40B4-BE49-F238E27FC236}">
                <a16:creationId xmlns:a16="http://schemas.microsoft.com/office/drawing/2014/main" id="{97049BD9-EA3F-4A2A-B285-8F659D3E4D6B}"/>
              </a:ext>
            </a:extLst>
          </p:cNvPr>
          <p:cNvSpPr/>
          <p:nvPr/>
        </p:nvSpPr>
        <p:spPr>
          <a:xfrm>
            <a:off x="877579" y="1365045"/>
            <a:ext cx="295348" cy="481899"/>
          </a:xfrm>
          <a:custGeom>
            <a:avLst/>
            <a:gdLst/>
            <a:ahLst/>
            <a:cxnLst/>
            <a:rect l="l" t="t" r="r" b="b"/>
            <a:pathLst>
              <a:path w="217804" h="339725">
                <a:moveTo>
                  <a:pt x="0" y="339597"/>
                </a:moveTo>
                <a:lnTo>
                  <a:pt x="217804" y="0"/>
                </a:lnTo>
              </a:path>
            </a:pathLst>
          </a:custGeom>
          <a:ln w="9525">
            <a:solidFill>
              <a:srgbClr val="4C6D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42">
            <a:extLst>
              <a:ext uri="{FF2B5EF4-FFF2-40B4-BE49-F238E27FC236}">
                <a16:creationId xmlns:a16="http://schemas.microsoft.com/office/drawing/2014/main" id="{666F376B-4A0C-4EF0-9595-B49CEA407C67}"/>
              </a:ext>
            </a:extLst>
          </p:cNvPr>
          <p:cNvSpPr/>
          <p:nvPr/>
        </p:nvSpPr>
        <p:spPr>
          <a:xfrm>
            <a:off x="10088220" y="3060267"/>
            <a:ext cx="330324" cy="528149"/>
          </a:xfrm>
          <a:custGeom>
            <a:avLst/>
            <a:gdLst/>
            <a:ahLst/>
            <a:cxnLst/>
            <a:rect l="l" t="t" r="r" b="b"/>
            <a:pathLst>
              <a:path w="217804" h="339725">
                <a:moveTo>
                  <a:pt x="0" y="339597"/>
                </a:moveTo>
                <a:lnTo>
                  <a:pt x="217804" y="0"/>
                </a:lnTo>
              </a:path>
            </a:pathLst>
          </a:custGeom>
          <a:ln w="9525">
            <a:solidFill>
              <a:srgbClr val="4C6D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42">
            <a:extLst>
              <a:ext uri="{FF2B5EF4-FFF2-40B4-BE49-F238E27FC236}">
                <a16:creationId xmlns:a16="http://schemas.microsoft.com/office/drawing/2014/main" id="{1AB4913A-87EC-400E-A719-B10A779BE4E9}"/>
              </a:ext>
            </a:extLst>
          </p:cNvPr>
          <p:cNvSpPr/>
          <p:nvPr/>
        </p:nvSpPr>
        <p:spPr>
          <a:xfrm>
            <a:off x="6270843" y="3066820"/>
            <a:ext cx="217804" cy="339725"/>
          </a:xfrm>
          <a:custGeom>
            <a:avLst/>
            <a:gdLst/>
            <a:ahLst/>
            <a:cxnLst/>
            <a:rect l="l" t="t" r="r" b="b"/>
            <a:pathLst>
              <a:path w="217804" h="339725">
                <a:moveTo>
                  <a:pt x="0" y="339597"/>
                </a:moveTo>
                <a:lnTo>
                  <a:pt x="217804" y="0"/>
                </a:lnTo>
              </a:path>
            </a:pathLst>
          </a:custGeom>
          <a:ln w="9525">
            <a:solidFill>
              <a:srgbClr val="4C6D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42">
            <a:extLst>
              <a:ext uri="{FF2B5EF4-FFF2-40B4-BE49-F238E27FC236}">
                <a16:creationId xmlns:a16="http://schemas.microsoft.com/office/drawing/2014/main" id="{7620BF52-A33C-4F35-88B6-BA4FF57CADDF}"/>
              </a:ext>
            </a:extLst>
          </p:cNvPr>
          <p:cNvSpPr/>
          <p:nvPr/>
        </p:nvSpPr>
        <p:spPr>
          <a:xfrm>
            <a:off x="4669055" y="1535831"/>
            <a:ext cx="217804" cy="339725"/>
          </a:xfrm>
          <a:custGeom>
            <a:avLst/>
            <a:gdLst/>
            <a:ahLst/>
            <a:cxnLst/>
            <a:rect l="l" t="t" r="r" b="b"/>
            <a:pathLst>
              <a:path w="217804" h="339725">
                <a:moveTo>
                  <a:pt x="0" y="339597"/>
                </a:moveTo>
                <a:lnTo>
                  <a:pt x="217804" y="0"/>
                </a:lnTo>
              </a:path>
            </a:pathLst>
          </a:custGeom>
          <a:ln w="9525">
            <a:solidFill>
              <a:srgbClr val="4C6D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42">
            <a:extLst>
              <a:ext uri="{FF2B5EF4-FFF2-40B4-BE49-F238E27FC236}">
                <a16:creationId xmlns:a16="http://schemas.microsoft.com/office/drawing/2014/main" id="{3848FD17-6BBA-49A1-AE96-5358140CE45B}"/>
              </a:ext>
            </a:extLst>
          </p:cNvPr>
          <p:cNvSpPr/>
          <p:nvPr/>
        </p:nvSpPr>
        <p:spPr>
          <a:xfrm>
            <a:off x="2405849" y="3080792"/>
            <a:ext cx="310241" cy="450936"/>
          </a:xfrm>
          <a:custGeom>
            <a:avLst/>
            <a:gdLst/>
            <a:ahLst/>
            <a:cxnLst/>
            <a:rect l="l" t="t" r="r" b="b"/>
            <a:pathLst>
              <a:path w="217804" h="339725">
                <a:moveTo>
                  <a:pt x="0" y="339597"/>
                </a:moveTo>
                <a:lnTo>
                  <a:pt x="217804" y="0"/>
                </a:lnTo>
              </a:path>
            </a:pathLst>
          </a:custGeom>
          <a:ln w="9525">
            <a:solidFill>
              <a:srgbClr val="4C6D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2202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C7BDC9-C815-4736-FB4C-76E949971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The </a:t>
            </a:r>
            <a:r>
              <a:rPr lang="da-DK" dirty="0" err="1"/>
              <a:t>CityLoops</a:t>
            </a:r>
            <a:r>
              <a:rPr lang="da-DK" dirty="0"/>
              <a:t> CDW </a:t>
            </a:r>
            <a:r>
              <a:rPr lang="da-DK" dirty="0" err="1"/>
              <a:t>focus</a:t>
            </a:r>
            <a:r>
              <a:rPr lang="da-DK" dirty="0"/>
              <a:t>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FED7B2E-1C17-90B4-392F-B275EE492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7062"/>
            <a:ext cx="10515600" cy="45899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fontAlgn="base">
              <a:buNone/>
            </a:pPr>
            <a:r>
              <a:rPr lang="da-DK" sz="2200" b="0" i="0" dirty="0" err="1">
                <a:solidFill>
                  <a:srgbClr val="666666"/>
                </a:solidFill>
                <a:effectLst/>
                <a:latin typeface="Arial"/>
                <a:cs typeface="Arial"/>
              </a:rPr>
              <a:t>CityLoops</a:t>
            </a:r>
            <a:r>
              <a:rPr lang="da-DK" sz="2200" b="0" i="0" dirty="0">
                <a:solidFill>
                  <a:srgbClr val="666666"/>
                </a:solidFill>
                <a:effectLst/>
                <a:latin typeface="Arial"/>
                <a:cs typeface="Arial"/>
              </a:rPr>
              <a:t> is a Horizon2020 </a:t>
            </a:r>
            <a:r>
              <a:rPr lang="da-DK" sz="2200" b="0" i="0" dirty="0" err="1">
                <a:solidFill>
                  <a:srgbClr val="666666"/>
                </a:solidFill>
                <a:effectLst/>
                <a:latin typeface="Arial"/>
                <a:cs typeface="Arial"/>
              </a:rPr>
              <a:t>project</a:t>
            </a:r>
            <a:r>
              <a:rPr lang="da-DK" sz="2200" b="0" i="0" dirty="0">
                <a:solidFill>
                  <a:srgbClr val="666666"/>
                </a:solidFill>
                <a:effectLst/>
                <a:latin typeface="Arial"/>
                <a:cs typeface="Arial"/>
              </a:rPr>
              <a:t> with partners from </a:t>
            </a:r>
            <a:r>
              <a:rPr lang="da-DK" sz="2200" b="0" i="0" dirty="0" err="1">
                <a:solidFill>
                  <a:srgbClr val="666666"/>
                </a:solidFill>
                <a:effectLst/>
                <a:latin typeface="Arial"/>
                <a:cs typeface="Arial"/>
              </a:rPr>
              <a:t>six</a:t>
            </a:r>
            <a:r>
              <a:rPr lang="da-DK" sz="2200" b="0" i="0" dirty="0">
                <a:solidFill>
                  <a:srgbClr val="666666"/>
                </a:solidFill>
                <a:effectLst/>
                <a:latin typeface="Arial"/>
                <a:cs typeface="Arial"/>
              </a:rPr>
              <a:t> </a:t>
            </a:r>
            <a:r>
              <a:rPr lang="da-DK" sz="2200" b="0" i="0" dirty="0" err="1">
                <a:solidFill>
                  <a:srgbClr val="666666"/>
                </a:solidFill>
                <a:effectLst/>
                <a:latin typeface="Arial"/>
                <a:cs typeface="Arial"/>
              </a:rPr>
              <a:t>cities</a:t>
            </a:r>
            <a:r>
              <a:rPr lang="da-DK" sz="2200" b="0" i="0" dirty="0">
                <a:solidFill>
                  <a:srgbClr val="666666"/>
                </a:solidFill>
                <a:effectLst/>
                <a:latin typeface="Arial"/>
                <a:cs typeface="Arial"/>
              </a:rPr>
              <a:t> in Europe </a:t>
            </a:r>
            <a:r>
              <a:rPr lang="da-DK" sz="2200" b="0" i="0" dirty="0" err="1">
                <a:solidFill>
                  <a:srgbClr val="666666"/>
                </a:solidFill>
                <a:effectLst/>
                <a:latin typeface="Arial"/>
                <a:cs typeface="Arial"/>
              </a:rPr>
              <a:t>developing</a:t>
            </a:r>
            <a:r>
              <a:rPr lang="da-DK" sz="2200" b="0" i="0" dirty="0">
                <a:solidFill>
                  <a:srgbClr val="666666"/>
                </a:solidFill>
                <a:effectLst/>
                <a:latin typeface="Arial"/>
                <a:cs typeface="Arial"/>
              </a:rPr>
              <a:t> </a:t>
            </a:r>
            <a:r>
              <a:rPr lang="da-DK" sz="2200" b="0" i="0" dirty="0" err="1">
                <a:solidFill>
                  <a:srgbClr val="666666"/>
                </a:solidFill>
                <a:effectLst/>
                <a:latin typeface="Arial"/>
                <a:cs typeface="Arial"/>
              </a:rPr>
              <a:t>methods</a:t>
            </a:r>
            <a:r>
              <a:rPr lang="da-DK" sz="2200" b="0" i="0" dirty="0">
                <a:solidFill>
                  <a:srgbClr val="666666"/>
                </a:solidFill>
                <a:effectLst/>
                <a:latin typeface="Arial"/>
                <a:cs typeface="Arial"/>
              </a:rPr>
              <a:t> and instruments and </a:t>
            </a:r>
            <a:r>
              <a:rPr lang="da-DK" sz="2200" b="0" i="0" dirty="0" err="1">
                <a:solidFill>
                  <a:srgbClr val="666666"/>
                </a:solidFill>
                <a:effectLst/>
                <a:latin typeface="Arial"/>
                <a:cs typeface="Arial"/>
              </a:rPr>
              <a:t>demonstrating</a:t>
            </a:r>
            <a:r>
              <a:rPr lang="da-DK" sz="2200" b="0" i="0" dirty="0">
                <a:solidFill>
                  <a:srgbClr val="666666"/>
                </a:solidFill>
                <a:effectLst/>
                <a:latin typeface="Arial"/>
                <a:cs typeface="Arial"/>
              </a:rPr>
              <a:t> solutions for </a:t>
            </a:r>
            <a:r>
              <a:rPr lang="da-DK" sz="2200" b="0" i="0" dirty="0" err="1">
                <a:solidFill>
                  <a:srgbClr val="666666"/>
                </a:solidFill>
                <a:effectLst/>
                <a:latin typeface="Arial"/>
                <a:cs typeface="Arial"/>
              </a:rPr>
              <a:t>construction</a:t>
            </a:r>
            <a:r>
              <a:rPr lang="da-DK" sz="2200" b="0" i="0" dirty="0">
                <a:solidFill>
                  <a:srgbClr val="666666"/>
                </a:solidFill>
                <a:effectLst/>
                <a:latin typeface="Arial"/>
                <a:cs typeface="Arial"/>
              </a:rPr>
              <a:t> and </a:t>
            </a:r>
            <a:r>
              <a:rPr lang="da-DK" sz="2200" b="0" i="0" dirty="0" err="1">
                <a:solidFill>
                  <a:srgbClr val="666666"/>
                </a:solidFill>
                <a:effectLst/>
                <a:latin typeface="Arial"/>
                <a:cs typeface="Arial"/>
              </a:rPr>
              <a:t>demolition</a:t>
            </a:r>
            <a:r>
              <a:rPr lang="da-DK" sz="2200" b="0" i="0" dirty="0">
                <a:solidFill>
                  <a:srgbClr val="666666"/>
                </a:solidFill>
                <a:effectLst/>
                <a:latin typeface="Arial"/>
                <a:cs typeface="Arial"/>
              </a:rPr>
              <a:t> </a:t>
            </a:r>
            <a:r>
              <a:rPr lang="da-DK" sz="2200" b="0" i="0" dirty="0" err="1">
                <a:solidFill>
                  <a:srgbClr val="666666"/>
                </a:solidFill>
                <a:effectLst/>
                <a:latin typeface="Arial"/>
                <a:cs typeface="Arial"/>
              </a:rPr>
              <a:t>waste</a:t>
            </a:r>
            <a:r>
              <a:rPr lang="da-DK" sz="2200" b="0" i="0" dirty="0">
                <a:solidFill>
                  <a:srgbClr val="666666"/>
                </a:solidFill>
                <a:effectLst/>
                <a:latin typeface="Arial"/>
                <a:cs typeface="Arial"/>
              </a:rPr>
              <a:t> to </a:t>
            </a:r>
            <a:r>
              <a:rPr lang="da-DK" sz="2200" b="0" i="0" dirty="0" err="1">
                <a:solidFill>
                  <a:srgbClr val="666666"/>
                </a:solidFill>
                <a:effectLst/>
                <a:latin typeface="Arial"/>
                <a:cs typeface="Arial"/>
              </a:rPr>
              <a:t>be</a:t>
            </a:r>
            <a:r>
              <a:rPr lang="da-DK" sz="2200" b="0" i="0" dirty="0">
                <a:solidFill>
                  <a:srgbClr val="666666"/>
                </a:solidFill>
                <a:effectLst/>
                <a:latin typeface="Arial"/>
                <a:cs typeface="Arial"/>
              </a:rPr>
              <a:t> </a:t>
            </a:r>
            <a:r>
              <a:rPr lang="da-DK" sz="2200" b="0" i="0" dirty="0" err="1">
                <a:solidFill>
                  <a:srgbClr val="666666"/>
                </a:solidFill>
                <a:effectLst/>
                <a:latin typeface="Arial"/>
                <a:cs typeface="Arial"/>
              </a:rPr>
              <a:t>reused</a:t>
            </a:r>
            <a:r>
              <a:rPr lang="da-DK" sz="2200" b="0" i="0" dirty="0">
                <a:solidFill>
                  <a:srgbClr val="666666"/>
                </a:solidFill>
                <a:effectLst/>
                <a:latin typeface="Arial"/>
                <a:cs typeface="Arial"/>
              </a:rPr>
              <a:t> or </a:t>
            </a:r>
            <a:r>
              <a:rPr lang="da-DK" sz="2200" b="0" i="0" dirty="0" err="1">
                <a:solidFill>
                  <a:srgbClr val="666666"/>
                </a:solidFill>
                <a:effectLst/>
                <a:latin typeface="Arial"/>
                <a:cs typeface="Arial"/>
              </a:rPr>
              <a:t>recycled</a:t>
            </a:r>
            <a:r>
              <a:rPr lang="da-DK" sz="2200" b="0" i="0" dirty="0">
                <a:solidFill>
                  <a:srgbClr val="666666"/>
                </a:solidFill>
                <a:effectLst/>
                <a:latin typeface="Arial"/>
                <a:cs typeface="Arial"/>
              </a:rPr>
              <a:t> - </a:t>
            </a:r>
            <a:r>
              <a:rPr lang="da-DK" sz="2200" b="0" i="0" dirty="0" err="1">
                <a:solidFill>
                  <a:srgbClr val="666666"/>
                </a:solidFill>
                <a:effectLst/>
                <a:latin typeface="Arial"/>
                <a:cs typeface="Arial"/>
              </a:rPr>
              <a:t>again</a:t>
            </a:r>
            <a:r>
              <a:rPr lang="da-DK" sz="2200" b="0" i="0" dirty="0">
                <a:solidFill>
                  <a:srgbClr val="666666"/>
                </a:solidFill>
                <a:effectLst/>
                <a:latin typeface="Arial"/>
                <a:cs typeface="Arial"/>
              </a:rPr>
              <a:t> and </a:t>
            </a:r>
            <a:r>
              <a:rPr lang="da-DK" sz="2200" b="0" i="0" dirty="0" err="1">
                <a:solidFill>
                  <a:srgbClr val="666666"/>
                </a:solidFill>
                <a:effectLst/>
                <a:latin typeface="Arial"/>
                <a:cs typeface="Arial"/>
              </a:rPr>
              <a:t>again</a:t>
            </a:r>
            <a:r>
              <a:rPr lang="da-DK" sz="2200" b="0" i="0" dirty="0">
                <a:solidFill>
                  <a:srgbClr val="666666"/>
                </a:solidFill>
                <a:effectLst/>
                <a:latin typeface="Arial"/>
                <a:cs typeface="Arial"/>
              </a:rPr>
              <a:t>. </a:t>
            </a:r>
          </a:p>
          <a:p>
            <a:pPr marL="0" indent="0" fontAlgn="base">
              <a:buNone/>
            </a:pPr>
            <a:r>
              <a:rPr lang="da-DK" sz="2200" dirty="0" err="1">
                <a:solidFill>
                  <a:srgbClr val="666666"/>
                </a:solidFill>
                <a:latin typeface="Arial"/>
                <a:cs typeface="Arial"/>
              </a:rPr>
              <a:t>Timespan</a:t>
            </a:r>
            <a:r>
              <a:rPr lang="da-DK" sz="2200" b="0" i="0" dirty="0">
                <a:solidFill>
                  <a:srgbClr val="666666"/>
                </a:solidFill>
                <a:effectLst/>
                <a:latin typeface="Arial"/>
                <a:cs typeface="Arial"/>
              </a:rPr>
              <a:t>: 1/9 2019 to 1/10 2023</a:t>
            </a:r>
          </a:p>
          <a:p>
            <a:pPr marL="0" indent="0" fontAlgn="base">
              <a:buNone/>
            </a:pPr>
            <a:r>
              <a:rPr lang="da-DK" sz="2200" dirty="0">
                <a:solidFill>
                  <a:srgbClr val="666666"/>
                </a:solidFill>
                <a:latin typeface="Arial"/>
                <a:cs typeface="Arial"/>
              </a:rPr>
              <a:t>Partner </a:t>
            </a:r>
            <a:r>
              <a:rPr lang="da-DK" sz="2200" dirty="0" err="1">
                <a:solidFill>
                  <a:srgbClr val="666666"/>
                </a:solidFill>
                <a:latin typeface="Arial"/>
                <a:cs typeface="Arial"/>
              </a:rPr>
              <a:t>cities</a:t>
            </a:r>
            <a:r>
              <a:rPr lang="da-DK" sz="2200" b="0" i="0" dirty="0">
                <a:solidFill>
                  <a:srgbClr val="666666"/>
                </a:solidFill>
                <a:effectLst/>
                <a:latin typeface="Arial"/>
                <a:cs typeface="Arial"/>
              </a:rPr>
              <a:t>: </a:t>
            </a:r>
          </a:p>
          <a:p>
            <a:pPr fontAlgn="base"/>
            <a:r>
              <a:rPr lang="da-DK" sz="2200" b="0" i="0" dirty="0" err="1">
                <a:solidFill>
                  <a:srgbClr val="666666"/>
                </a:solidFill>
                <a:effectLst/>
                <a:latin typeface="Arial"/>
                <a:cs typeface="Arial"/>
              </a:rPr>
              <a:t>Apeldoorn</a:t>
            </a:r>
            <a:endParaRPr lang="da-DK" sz="2200" b="0" i="0" dirty="0">
              <a:solidFill>
                <a:srgbClr val="666666"/>
              </a:solidFill>
              <a:effectLst/>
              <a:latin typeface="Arial"/>
              <a:cs typeface="Arial"/>
            </a:endParaRPr>
          </a:p>
          <a:p>
            <a:pPr fontAlgn="base"/>
            <a:r>
              <a:rPr lang="da-DK" sz="2200" dirty="0">
                <a:solidFill>
                  <a:srgbClr val="666666"/>
                </a:solidFill>
                <a:latin typeface="Arial"/>
                <a:cs typeface="Arial"/>
              </a:rPr>
              <a:t>Bodø</a:t>
            </a:r>
          </a:p>
          <a:p>
            <a:pPr fontAlgn="base"/>
            <a:r>
              <a:rPr lang="da-DK" sz="2200" b="0" i="0" dirty="0" err="1">
                <a:solidFill>
                  <a:srgbClr val="666666"/>
                </a:solidFill>
                <a:effectLst/>
                <a:latin typeface="Arial"/>
                <a:cs typeface="Arial"/>
              </a:rPr>
              <a:t>Mikkeli</a:t>
            </a:r>
            <a:endParaRPr lang="da-DK" sz="2200" b="0" i="0" dirty="0">
              <a:solidFill>
                <a:srgbClr val="666666"/>
              </a:solidFill>
              <a:effectLst/>
              <a:latin typeface="Arial"/>
              <a:cs typeface="Arial"/>
            </a:endParaRPr>
          </a:p>
          <a:p>
            <a:pPr fontAlgn="base"/>
            <a:r>
              <a:rPr lang="da-DK" sz="2200" dirty="0">
                <a:solidFill>
                  <a:srgbClr val="666666"/>
                </a:solidFill>
                <a:latin typeface="Arial"/>
                <a:cs typeface="Arial"/>
              </a:rPr>
              <a:t>Høje Taastrup</a:t>
            </a:r>
          </a:p>
          <a:p>
            <a:pPr fontAlgn="base"/>
            <a:r>
              <a:rPr lang="da-DK" sz="2200" b="0" i="0" dirty="0">
                <a:solidFill>
                  <a:srgbClr val="666666"/>
                </a:solidFill>
                <a:effectLst/>
                <a:latin typeface="Arial"/>
                <a:cs typeface="Arial"/>
              </a:rPr>
              <a:t>Roskilde</a:t>
            </a:r>
          </a:p>
          <a:p>
            <a:pPr fontAlgn="base"/>
            <a:r>
              <a:rPr lang="da-DK" sz="2200" dirty="0">
                <a:solidFill>
                  <a:srgbClr val="666666"/>
                </a:solidFill>
                <a:latin typeface="Arial"/>
                <a:cs typeface="Arial"/>
              </a:rPr>
              <a:t>Sevilla</a:t>
            </a:r>
            <a:endParaRPr lang="da-DK" sz="2200" b="0" i="0" dirty="0">
              <a:solidFill>
                <a:srgbClr val="666666"/>
              </a:solidFill>
              <a:effectLst/>
              <a:latin typeface="Arial"/>
              <a:cs typeface="Arial"/>
            </a:endParaRPr>
          </a:p>
          <a:p>
            <a:pPr marL="0" indent="0" fontAlgn="base">
              <a:buNone/>
            </a:pPr>
            <a:endParaRPr lang="da-DK" sz="2200" b="0" i="0" dirty="0">
              <a:solidFill>
                <a:srgbClr val="666666"/>
              </a:solidFill>
              <a:effectLst/>
              <a:latin typeface="Arial"/>
              <a:cs typeface="Arial"/>
            </a:endParaRPr>
          </a:p>
        </p:txBody>
      </p:sp>
      <p:pic>
        <p:nvPicPr>
          <p:cNvPr id="5" name="Billede 4" descr="Et billede, der indeholder tøj, udendørs, menneske, person&#10;&#10;Automatisk genereret beskrivelse">
            <a:extLst>
              <a:ext uri="{FF2B5EF4-FFF2-40B4-BE49-F238E27FC236}">
                <a16:creationId xmlns:a16="http://schemas.microsoft.com/office/drawing/2014/main" id="{1246B562-8C97-4007-9B7B-98150D888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967" y="2581780"/>
            <a:ext cx="7127033" cy="427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21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F6B9F7-8D09-4C85-9CE1-C4918EF92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6038" y="406292"/>
            <a:ext cx="5467926" cy="6418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Demonstration actions</a:t>
            </a:r>
            <a:endParaRPr lang="en-US" sz="3200" kern="1200" spc="-50" baseline="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Billede 3" descr="Et billede, der indeholder himmel, træ, udendørs, bygning&#10;&#10;Beskrivelse, der er oprettet med meget høj sikkerhed">
            <a:extLst>
              <a:ext uri="{FF2B5EF4-FFF2-40B4-BE49-F238E27FC236}">
                <a16:creationId xmlns:a16="http://schemas.microsoft.com/office/drawing/2014/main" id="{D57AEEE8-A86A-4A79-9331-928D15A378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6" r="15837" b="1"/>
          <a:stretch/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173E36E-01BA-4F2D-B07F-FFB8CF01B2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81601" y="1048122"/>
            <a:ext cx="6368142" cy="5327439"/>
          </a:xfrm>
        </p:spPr>
        <p:txBody>
          <a:bodyPr vert="horz" lIns="0" tIns="45720" rIns="0" bIns="45720" rtlCol="0">
            <a:normAutofit fontScale="92500" lnSpcReduction="10000"/>
          </a:bodyPr>
          <a:lstStyle/>
          <a:p>
            <a:r>
              <a:rPr lang="en-US" dirty="0">
                <a:latin typeface="+mn-lt"/>
                <a:cs typeface="+mn-cs"/>
              </a:rPr>
              <a:t>Seville: Replacing old water and sewage infrastructure and optimizing sorting and handling of CDW </a:t>
            </a:r>
          </a:p>
          <a:p>
            <a:r>
              <a:rPr lang="en-US" dirty="0">
                <a:latin typeface="+mn-lt"/>
                <a:cs typeface="+mn-cs"/>
              </a:rPr>
              <a:t>Mikkeli: Screening and selective demolition of </a:t>
            </a:r>
            <a:r>
              <a:rPr lang="en-US" dirty="0" err="1">
                <a:latin typeface="+mn-lt"/>
                <a:cs typeface="+mn-cs"/>
              </a:rPr>
              <a:t>Pankalampi</a:t>
            </a:r>
            <a:r>
              <a:rPr lang="en-US" dirty="0">
                <a:latin typeface="+mn-lt"/>
                <a:cs typeface="+mn-cs"/>
              </a:rPr>
              <a:t> Health Care Centre and </a:t>
            </a:r>
            <a:r>
              <a:rPr lang="en-US" dirty="0" err="1">
                <a:latin typeface="+mn-lt"/>
                <a:cs typeface="+mn-cs"/>
              </a:rPr>
              <a:t>Tuukkala</a:t>
            </a:r>
            <a:r>
              <a:rPr lang="en-US" dirty="0">
                <a:latin typeface="+mn-lt"/>
                <a:cs typeface="+mn-cs"/>
              </a:rPr>
              <a:t> Hospital developing databank and marketplace </a:t>
            </a:r>
          </a:p>
          <a:p>
            <a:r>
              <a:rPr lang="en-US" dirty="0" err="1">
                <a:latin typeface="+mn-lt"/>
                <a:cs typeface="+mn-cs"/>
              </a:rPr>
              <a:t>Bodø</a:t>
            </a:r>
            <a:r>
              <a:rPr lang="en-US" dirty="0">
                <a:latin typeface="+mn-lt"/>
                <a:cs typeface="+mn-cs"/>
              </a:rPr>
              <a:t>: Demolition and urban development of old military airport to new city area, creating a Digital Twin and reusing structures and resources</a:t>
            </a:r>
          </a:p>
          <a:p>
            <a:r>
              <a:rPr lang="en-US" dirty="0">
                <a:latin typeface="+mn-lt"/>
                <a:cs typeface="+mn-cs"/>
              </a:rPr>
              <a:t>Apeldoorn: Renovation of </a:t>
            </a:r>
            <a:r>
              <a:rPr lang="en-US" dirty="0" err="1">
                <a:latin typeface="+mn-lt"/>
                <a:cs typeface="+mn-cs"/>
              </a:rPr>
              <a:t>Grieffersfeld</a:t>
            </a:r>
            <a:r>
              <a:rPr lang="en-US" dirty="0">
                <a:latin typeface="+mn-lt"/>
                <a:cs typeface="+mn-cs"/>
              </a:rPr>
              <a:t> road, testing new scanning methods for mapping materials and reusing them locally </a:t>
            </a:r>
          </a:p>
          <a:p>
            <a:r>
              <a:rPr lang="en-US" dirty="0">
                <a:latin typeface="+mn-lt"/>
                <a:cs typeface="+mn-cs"/>
              </a:rPr>
              <a:t>Roskilde: Transformation and partial demolition of old factory halls and circular construction of parking houses, recycling concrete and circular soil handling </a:t>
            </a:r>
          </a:p>
          <a:p>
            <a:r>
              <a:rPr lang="en-US" dirty="0" err="1">
                <a:latin typeface="+mn-lt"/>
                <a:cs typeface="+mn-cs"/>
              </a:rPr>
              <a:t>Høje-Taastrup</a:t>
            </a:r>
            <a:r>
              <a:rPr lang="en-US" dirty="0">
                <a:latin typeface="+mn-lt"/>
                <a:cs typeface="+mn-cs"/>
              </a:rPr>
              <a:t>: Recycling concrete from demolition of housing in foundation of the new City Hall, circular soil management and circular criteria in sale of old City Hall </a:t>
            </a:r>
          </a:p>
        </p:txBody>
      </p:sp>
    </p:spTree>
    <p:extLst>
      <p:ext uri="{BB962C8B-B14F-4D97-AF65-F5344CB8AC3E}">
        <p14:creationId xmlns:p14="http://schemas.microsoft.com/office/powerpoint/2010/main" val="1838873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C7BDC9-C815-4736-FB4C-76E949971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28" y="368992"/>
            <a:ext cx="10058400" cy="879600"/>
          </a:xfrm>
        </p:spPr>
        <p:txBody>
          <a:bodyPr>
            <a:noAutofit/>
          </a:bodyPr>
          <a:lstStyle/>
          <a:p>
            <a:r>
              <a:rPr lang="da-DK" sz="3200" dirty="0">
                <a:latin typeface="Arial Black"/>
              </a:rPr>
              <a:t>1 </a:t>
            </a:r>
            <a:r>
              <a:rPr lang="da-DK" sz="3200" dirty="0" err="1">
                <a:latin typeface="Arial Black"/>
              </a:rPr>
              <a:t>handbook</a:t>
            </a:r>
            <a:r>
              <a:rPr lang="da-DK" sz="3200" dirty="0">
                <a:latin typeface="Arial Black"/>
              </a:rPr>
              <a:t> and 9 </a:t>
            </a:r>
            <a:r>
              <a:rPr lang="da-DK" sz="3200" dirty="0" err="1">
                <a:latin typeface="Arial Black"/>
              </a:rPr>
              <a:t>toolboxes</a:t>
            </a:r>
            <a:r>
              <a:rPr lang="da-DK" sz="3200" dirty="0">
                <a:latin typeface="Arial Black"/>
              </a:rPr>
              <a:t> with instruments and demonstration </a:t>
            </a:r>
            <a:r>
              <a:rPr lang="da-DK" sz="3200" dirty="0" err="1">
                <a:latin typeface="Arial Black"/>
              </a:rPr>
              <a:t>experiences</a:t>
            </a:r>
            <a:endParaRPr lang="da-DK" sz="3200" dirty="0">
              <a:latin typeface="Arial Black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FED7B2E-1C17-90B4-392F-B275EE492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pPr marL="0" indent="0" fontAlgn="t">
              <a:buNone/>
            </a:pPr>
            <a:r>
              <a:rPr lang="da-DK" sz="2400" b="0" i="0" u="none" strike="noStrike" dirty="0">
                <a:solidFill>
                  <a:srgbClr val="FFFFFF"/>
                </a:solidFill>
                <a:effectLst/>
                <a:latin typeface="inherit"/>
                <a:hlinkClick r:id="rId3"/>
              </a:rPr>
              <a:t>1) Planning and decision-</a:t>
            </a:r>
            <a:r>
              <a:rPr lang="da-DK" sz="2400" b="0" i="0" u="none" strike="noStrike" dirty="0" err="1">
                <a:solidFill>
                  <a:srgbClr val="FFFFFF"/>
                </a:solidFill>
                <a:effectLst/>
                <a:latin typeface="inherit"/>
                <a:hlinkClick r:id="rId3"/>
              </a:rPr>
              <a:t>making</a:t>
            </a:r>
            <a:endParaRPr lang="da-DK" sz="2400" b="0" i="0" dirty="0">
              <a:solidFill>
                <a:srgbClr val="004D76"/>
              </a:solidFill>
              <a:effectLst/>
              <a:latin typeface="Work Sans" pitchFamily="2" charset="0"/>
            </a:endParaRPr>
          </a:p>
          <a:p>
            <a:pPr marL="0" indent="0" fontAlgn="t">
              <a:buNone/>
            </a:pPr>
            <a:r>
              <a:rPr lang="da-DK" sz="2400" b="0" i="0" u="none" strike="noStrike" dirty="0">
                <a:solidFill>
                  <a:srgbClr val="FFFFFF"/>
                </a:solidFill>
                <a:effectLst/>
                <a:latin typeface="inherit"/>
                <a:hlinkClick r:id="rId4"/>
              </a:rPr>
              <a:t>2) Stakeholder engagement</a:t>
            </a:r>
            <a:endParaRPr lang="da-DK" sz="2400" b="0" i="0" dirty="0">
              <a:solidFill>
                <a:srgbClr val="004D76"/>
              </a:solidFill>
              <a:effectLst/>
              <a:latin typeface="Work Sans" pitchFamily="2" charset="0"/>
            </a:endParaRPr>
          </a:p>
          <a:p>
            <a:pPr marL="0" indent="0" fontAlgn="t">
              <a:buNone/>
            </a:pPr>
            <a:r>
              <a:rPr lang="da-DK" sz="2400" b="0" i="0" u="none" strike="noStrike" dirty="0">
                <a:solidFill>
                  <a:srgbClr val="FFFFFF"/>
                </a:solidFill>
                <a:effectLst/>
                <a:latin typeface="inherit"/>
                <a:hlinkClick r:id="rId5"/>
              </a:rPr>
              <a:t>3) Circular </a:t>
            </a:r>
            <a:r>
              <a:rPr lang="da-DK" sz="2400" b="0" i="0" u="none" strike="noStrike" dirty="0" err="1">
                <a:solidFill>
                  <a:srgbClr val="FFFFFF"/>
                </a:solidFill>
                <a:effectLst/>
                <a:latin typeface="inherit"/>
                <a:hlinkClick r:id="rId5"/>
              </a:rPr>
              <a:t>demolition</a:t>
            </a:r>
            <a:endParaRPr lang="da-DK" sz="2400" b="0" i="0" dirty="0">
              <a:solidFill>
                <a:srgbClr val="004D76"/>
              </a:solidFill>
              <a:effectLst/>
              <a:latin typeface="Work Sans" pitchFamily="2" charset="0"/>
            </a:endParaRPr>
          </a:p>
          <a:p>
            <a:pPr marL="0" indent="0" fontAlgn="t">
              <a:buNone/>
            </a:pPr>
            <a:r>
              <a:rPr lang="da-DK" sz="2400" b="0" i="0" u="none" strike="noStrike" dirty="0">
                <a:solidFill>
                  <a:srgbClr val="FFFFFF"/>
                </a:solidFill>
                <a:effectLst/>
                <a:latin typeface="inherit"/>
                <a:hlinkClick r:id="rId6"/>
              </a:rPr>
              <a:t>4) Data and </a:t>
            </a:r>
            <a:r>
              <a:rPr lang="da-DK" sz="2400" b="0" i="0" u="none" strike="noStrike" dirty="0" err="1">
                <a:solidFill>
                  <a:srgbClr val="FFFFFF"/>
                </a:solidFill>
                <a:effectLst/>
                <a:latin typeface="inherit"/>
                <a:hlinkClick r:id="rId6"/>
              </a:rPr>
              <a:t>material</a:t>
            </a:r>
            <a:r>
              <a:rPr lang="da-DK" sz="2400" b="0" i="0" u="none" strike="noStrike" dirty="0">
                <a:solidFill>
                  <a:srgbClr val="FFFFFF"/>
                </a:solidFill>
                <a:effectLst/>
                <a:latin typeface="inherit"/>
                <a:hlinkClick r:id="rId6"/>
              </a:rPr>
              <a:t> </a:t>
            </a:r>
            <a:r>
              <a:rPr lang="da-DK" sz="2400" b="0" i="0" u="none" strike="noStrike" dirty="0" err="1">
                <a:solidFill>
                  <a:srgbClr val="FFFFFF"/>
                </a:solidFill>
                <a:effectLst/>
                <a:latin typeface="inherit"/>
                <a:hlinkClick r:id="rId6"/>
              </a:rPr>
              <a:t>passports</a:t>
            </a:r>
            <a:endParaRPr lang="da-DK" sz="2400" b="0" i="0" dirty="0">
              <a:solidFill>
                <a:srgbClr val="004D76"/>
              </a:solidFill>
              <a:effectLst/>
              <a:latin typeface="Work Sans" pitchFamily="2" charset="0"/>
            </a:endParaRPr>
          </a:p>
          <a:p>
            <a:pPr marL="0" indent="0" fontAlgn="t">
              <a:buNone/>
            </a:pPr>
            <a:r>
              <a:rPr lang="da-DK" sz="2400" b="0" i="0" u="none" strike="noStrike" dirty="0">
                <a:solidFill>
                  <a:srgbClr val="FFFFFF"/>
                </a:solidFill>
                <a:effectLst/>
                <a:latin typeface="inherit"/>
                <a:hlinkClick r:id="rId7"/>
              </a:rPr>
              <a:t>5) </a:t>
            </a:r>
            <a:r>
              <a:rPr lang="da-DK" sz="2400" b="0" i="0" u="none" strike="noStrike" dirty="0" err="1">
                <a:solidFill>
                  <a:srgbClr val="FFFFFF"/>
                </a:solidFill>
                <a:effectLst/>
                <a:latin typeface="inherit"/>
                <a:hlinkClick r:id="rId7"/>
              </a:rPr>
              <a:t>Material</a:t>
            </a:r>
            <a:r>
              <a:rPr lang="da-DK" sz="2400" b="0" i="0" u="none" strike="noStrike" dirty="0">
                <a:solidFill>
                  <a:srgbClr val="FFFFFF"/>
                </a:solidFill>
                <a:effectLst/>
                <a:latin typeface="inherit"/>
                <a:hlinkClick r:id="rId7"/>
              </a:rPr>
              <a:t> banks and </a:t>
            </a:r>
            <a:r>
              <a:rPr lang="da-DK" sz="2400" b="0" i="0" u="none" strike="noStrike" dirty="0" err="1">
                <a:solidFill>
                  <a:srgbClr val="FFFFFF"/>
                </a:solidFill>
                <a:effectLst/>
                <a:latin typeface="inherit"/>
                <a:hlinkClick r:id="rId7"/>
              </a:rPr>
              <a:t>marketplaces</a:t>
            </a:r>
            <a:endParaRPr lang="da-DK" sz="2400" b="0" i="0" u="none" strike="noStrike" dirty="0">
              <a:solidFill>
                <a:srgbClr val="FFFFFF"/>
              </a:solidFill>
              <a:effectLst/>
              <a:latin typeface="inherit"/>
            </a:endParaRPr>
          </a:p>
          <a:p>
            <a:pPr marL="514350" indent="-514350" fontAlgn="t">
              <a:buFont typeface="+mj-lt"/>
              <a:buAutoNum type="arabicPeriod"/>
            </a:pPr>
            <a:endParaRPr lang="da-DK" sz="2400" dirty="0">
              <a:solidFill>
                <a:srgbClr val="FFFFFF"/>
              </a:solidFill>
              <a:latin typeface="inherit"/>
            </a:endParaRPr>
          </a:p>
          <a:p>
            <a:pPr marL="514350" indent="-514350" fontAlgn="t">
              <a:buFont typeface="+mj-lt"/>
              <a:buAutoNum type="arabicPeriod"/>
            </a:pPr>
            <a:endParaRPr lang="da-DK" sz="2400" b="0" i="0" dirty="0">
              <a:solidFill>
                <a:srgbClr val="004D76"/>
              </a:solidFill>
              <a:effectLst/>
              <a:latin typeface="Work Sans" pitchFamily="2" charset="0"/>
            </a:endParaRPr>
          </a:p>
          <a:p>
            <a:pPr marL="0" indent="0" fontAlgn="t">
              <a:buNone/>
            </a:pPr>
            <a:r>
              <a:rPr lang="da-DK" sz="2400" b="0" i="0" u="none" strike="noStrike" dirty="0">
                <a:solidFill>
                  <a:srgbClr val="FFFFFF"/>
                </a:solidFill>
                <a:effectLst/>
                <a:latin typeface="inherit"/>
                <a:hlinkClick r:id="rId8"/>
              </a:rPr>
              <a:t>6) </a:t>
            </a:r>
            <a:r>
              <a:rPr lang="da-DK" sz="2400" b="0" i="0" u="none" strike="noStrike" dirty="0" err="1">
                <a:solidFill>
                  <a:srgbClr val="FFFFFF"/>
                </a:solidFill>
                <a:effectLst/>
                <a:latin typeface="inherit"/>
                <a:hlinkClick r:id="rId8"/>
              </a:rPr>
              <a:t>Recycling</a:t>
            </a:r>
            <a:r>
              <a:rPr lang="da-DK" sz="2400" b="0" i="0" u="none" strike="noStrike" dirty="0">
                <a:solidFill>
                  <a:srgbClr val="FFFFFF"/>
                </a:solidFill>
                <a:effectLst/>
                <a:latin typeface="inherit"/>
                <a:hlinkClick r:id="rId8"/>
              </a:rPr>
              <a:t> </a:t>
            </a:r>
            <a:r>
              <a:rPr lang="da-DK" sz="2400" b="0" i="0" u="none" strike="noStrike" dirty="0" err="1">
                <a:solidFill>
                  <a:srgbClr val="FFFFFF"/>
                </a:solidFill>
                <a:effectLst/>
                <a:latin typeface="inherit"/>
                <a:hlinkClick r:id="rId8"/>
              </a:rPr>
              <a:t>concrete</a:t>
            </a:r>
            <a:endParaRPr lang="da-DK" sz="2400" b="0" i="0" dirty="0">
              <a:solidFill>
                <a:srgbClr val="004D76"/>
              </a:solidFill>
              <a:effectLst/>
              <a:latin typeface="Work Sans" pitchFamily="2" charset="0"/>
            </a:endParaRPr>
          </a:p>
          <a:p>
            <a:pPr marL="0" indent="0" fontAlgn="t">
              <a:buNone/>
            </a:pPr>
            <a:r>
              <a:rPr lang="da-DK" sz="2400" b="0" i="0" u="none" strike="noStrike" dirty="0">
                <a:solidFill>
                  <a:srgbClr val="FFFFFF"/>
                </a:solidFill>
                <a:effectLst/>
                <a:latin typeface="inherit"/>
                <a:hlinkClick r:id="rId9"/>
              </a:rPr>
              <a:t>7) Circular </a:t>
            </a:r>
            <a:r>
              <a:rPr lang="da-DK" sz="2400" b="0" i="0" u="none" strike="noStrike" dirty="0" err="1">
                <a:solidFill>
                  <a:srgbClr val="FFFFFF"/>
                </a:solidFill>
                <a:effectLst/>
                <a:latin typeface="inherit"/>
                <a:hlinkClick r:id="rId9"/>
              </a:rPr>
              <a:t>soil</a:t>
            </a:r>
            <a:r>
              <a:rPr lang="da-DK" sz="2400" b="0" i="0" u="none" strike="noStrike" dirty="0">
                <a:solidFill>
                  <a:srgbClr val="FFFFFF"/>
                </a:solidFill>
                <a:effectLst/>
                <a:latin typeface="inherit"/>
                <a:hlinkClick r:id="rId9"/>
              </a:rPr>
              <a:t> handling</a:t>
            </a:r>
            <a:endParaRPr lang="da-DK" sz="2400" b="0" i="0" dirty="0">
              <a:solidFill>
                <a:srgbClr val="004D76"/>
              </a:solidFill>
              <a:effectLst/>
              <a:latin typeface="Work Sans" pitchFamily="2" charset="0"/>
            </a:endParaRPr>
          </a:p>
          <a:p>
            <a:pPr marL="0" indent="0" fontAlgn="t">
              <a:buNone/>
            </a:pPr>
            <a:r>
              <a:rPr lang="da-DK" sz="2400" b="0" i="0" u="none" strike="noStrike" dirty="0">
                <a:solidFill>
                  <a:srgbClr val="FFFFFF"/>
                </a:solidFill>
                <a:effectLst/>
                <a:latin typeface="inherit"/>
                <a:hlinkClick r:id="rId10"/>
              </a:rPr>
              <a:t>8) Circular </a:t>
            </a:r>
            <a:r>
              <a:rPr lang="da-DK" sz="2400" b="0" i="0" u="none" strike="noStrike" dirty="0" err="1">
                <a:solidFill>
                  <a:srgbClr val="FFFFFF"/>
                </a:solidFill>
                <a:effectLst/>
                <a:latin typeface="inherit"/>
                <a:hlinkClick r:id="rId10"/>
              </a:rPr>
              <a:t>procurement</a:t>
            </a:r>
            <a:endParaRPr lang="da-DK" sz="2400" b="0" i="0" dirty="0">
              <a:solidFill>
                <a:srgbClr val="004D76"/>
              </a:solidFill>
              <a:effectLst/>
              <a:latin typeface="Work Sans" pitchFamily="2" charset="0"/>
            </a:endParaRPr>
          </a:p>
          <a:p>
            <a:pPr marL="0" indent="0" fontAlgn="t">
              <a:buNone/>
            </a:pPr>
            <a:r>
              <a:rPr lang="da-DK" sz="2400" b="0" i="0" u="none" strike="noStrike" dirty="0">
                <a:solidFill>
                  <a:srgbClr val="FFFFFF"/>
                </a:solidFill>
                <a:effectLst/>
                <a:latin typeface="inherit"/>
                <a:hlinkClick r:id="rId11"/>
              </a:rPr>
              <a:t>9) Business cases</a:t>
            </a:r>
            <a:endParaRPr lang="da-DK" sz="2400" b="0" i="0" dirty="0">
              <a:solidFill>
                <a:srgbClr val="004D76"/>
              </a:solidFill>
              <a:effectLst/>
              <a:latin typeface="Work Sans" pitchFamily="2" charset="0"/>
            </a:endParaRP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14" name="Picture 11">
            <a:extLst>
              <a:ext uri="{FF2B5EF4-FFF2-40B4-BE49-F238E27FC236}">
                <a16:creationId xmlns:a16="http://schemas.microsoft.com/office/drawing/2014/main" id="{A0B2191D-3CBC-490B-8ECF-A1E068F83A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70892" y="2558881"/>
            <a:ext cx="3021108" cy="4276731"/>
          </a:xfrm>
          <a:prstGeom prst="rect">
            <a:avLst/>
          </a:prstGeom>
          <a:ln w="28575">
            <a:solidFill>
              <a:srgbClr val="004D76"/>
            </a:solidFill>
          </a:ln>
        </p:spPr>
      </p:pic>
      <p:pic>
        <p:nvPicPr>
          <p:cNvPr id="7" name="Billede 6" descr="Et billede, der indeholder udendørs, sky, Landkøretøj, køretøj&#10;&#10;Automatisk genereret beskrivelse">
            <a:extLst>
              <a:ext uri="{FF2B5EF4-FFF2-40B4-BE49-F238E27FC236}">
                <a16:creationId xmlns:a16="http://schemas.microsoft.com/office/drawing/2014/main" id="{A7C1CD45-386E-4759-A10B-5A4E34BABEA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8" t="25740" r="18414" b="34137"/>
          <a:stretch/>
        </p:blipFill>
        <p:spPr>
          <a:xfrm>
            <a:off x="6096000" y="4698124"/>
            <a:ext cx="3873400" cy="2159876"/>
          </a:xfrm>
          <a:prstGeom prst="rect">
            <a:avLst/>
          </a:prstGeom>
        </p:spPr>
      </p:pic>
      <p:pic>
        <p:nvPicPr>
          <p:cNvPr id="18" name="Kuva 66">
            <a:extLst>
              <a:ext uri="{FF2B5EF4-FFF2-40B4-BE49-F238E27FC236}">
                <a16:creationId xmlns:a16="http://schemas.microsoft.com/office/drawing/2014/main" id="{E915F002-9182-4A25-9E1E-A0C1305307C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6" t="11714" r="7004" b="27412"/>
          <a:stretch/>
        </p:blipFill>
        <p:spPr bwMode="auto">
          <a:xfrm>
            <a:off x="3048000" y="4813739"/>
            <a:ext cx="4351284" cy="2044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lede 4" descr="Et billede, der indeholder udendørs, sky, Byggeudstyr, Fundament&#10;&#10;Automatisk genereret beskrivelse">
            <a:extLst>
              <a:ext uri="{FF2B5EF4-FFF2-40B4-BE49-F238E27FC236}">
                <a16:creationId xmlns:a16="http://schemas.microsoft.com/office/drawing/2014/main" id="{6B462B7C-84B1-499B-950E-FDC41BFAAD3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6" t="15510" r="1141"/>
          <a:stretch/>
        </p:blipFill>
        <p:spPr>
          <a:xfrm>
            <a:off x="0" y="4292447"/>
            <a:ext cx="3660355" cy="256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20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C7BDC9-C815-4736-FB4C-76E949971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28" y="368992"/>
            <a:ext cx="10058400" cy="879600"/>
          </a:xfrm>
        </p:spPr>
        <p:txBody>
          <a:bodyPr>
            <a:noAutofit/>
          </a:bodyPr>
          <a:lstStyle/>
          <a:p>
            <a:r>
              <a:rPr lang="da-DK" sz="3200" dirty="0" err="1">
                <a:latin typeface="Arial Black"/>
              </a:rPr>
              <a:t>CityLoops</a:t>
            </a:r>
            <a:r>
              <a:rPr lang="da-DK" sz="3200" dirty="0">
                <a:latin typeface="Arial Black"/>
              </a:rPr>
              <a:t> </a:t>
            </a:r>
            <a:r>
              <a:rPr lang="da-DK" sz="3200" dirty="0" err="1">
                <a:latin typeface="Arial Black"/>
              </a:rPr>
              <a:t>experiences</a:t>
            </a:r>
            <a:endParaRPr lang="da-DK" sz="3200" dirty="0">
              <a:latin typeface="Arial Black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FED7B2E-1C17-90B4-392F-B275EE492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pPr marL="0" indent="0">
              <a:buNone/>
            </a:pPr>
            <a:endParaRPr lang="da-DK" dirty="0"/>
          </a:p>
        </p:txBody>
      </p:sp>
      <p:pic>
        <p:nvPicPr>
          <p:cNvPr id="11" name="Billede 10" descr="Et billede, der indeholder bygning, ingeniørarbejde, stål, arkitektur&#10;&#10;Automatisk genereret beskrivelse">
            <a:extLst>
              <a:ext uri="{FF2B5EF4-FFF2-40B4-BE49-F238E27FC236}">
                <a16:creationId xmlns:a16="http://schemas.microsoft.com/office/drawing/2014/main" id="{4992D600-DF3C-401F-97BD-7B43497FF1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r="23599"/>
          <a:stretch/>
        </p:blipFill>
        <p:spPr>
          <a:xfrm rot="5400000">
            <a:off x="9001784" y="1664756"/>
            <a:ext cx="3333105" cy="3046749"/>
          </a:xfrm>
          <a:prstGeom prst="rect">
            <a:avLst/>
          </a:prstGeom>
        </p:spPr>
      </p:pic>
      <p:pic>
        <p:nvPicPr>
          <p:cNvPr id="5" name="Billede 4" descr="Et billede, der indeholder udendørs, sky, Byggeudstyr, Fundament&#10;&#10;Automatisk genereret beskrivelse">
            <a:extLst>
              <a:ext uri="{FF2B5EF4-FFF2-40B4-BE49-F238E27FC236}">
                <a16:creationId xmlns:a16="http://schemas.microsoft.com/office/drawing/2014/main" id="{6B462B7C-84B1-499B-950E-FDC41BFAAD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6" t="15510" r="1141"/>
          <a:stretch/>
        </p:blipFill>
        <p:spPr>
          <a:xfrm>
            <a:off x="0" y="4292447"/>
            <a:ext cx="3660355" cy="2565553"/>
          </a:xfrm>
          <a:prstGeom prst="rect">
            <a:avLst/>
          </a:prstGeom>
        </p:spPr>
      </p:pic>
      <p:pic>
        <p:nvPicPr>
          <p:cNvPr id="7" name="Billede 6" descr="Et billede, der indeholder udendørs, sky, Landkøretøj, køretøj&#10;&#10;Automatisk genereret beskrivelse">
            <a:extLst>
              <a:ext uri="{FF2B5EF4-FFF2-40B4-BE49-F238E27FC236}">
                <a16:creationId xmlns:a16="http://schemas.microsoft.com/office/drawing/2014/main" id="{A7C1CD45-386E-4759-A10B-5A4E34BABE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8" t="20681" r="18414" b="34137"/>
          <a:stretch/>
        </p:blipFill>
        <p:spPr>
          <a:xfrm>
            <a:off x="3660353" y="4279710"/>
            <a:ext cx="4106121" cy="2578290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26543937-DA5B-4168-B9BF-7D56F288E2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5" t="35686" r="52494" b="31466"/>
          <a:stretch/>
        </p:blipFill>
        <p:spPr>
          <a:xfrm>
            <a:off x="0" y="1521578"/>
            <a:ext cx="5223727" cy="2758132"/>
          </a:xfrm>
          <a:prstGeom prst="rect">
            <a:avLst/>
          </a:prstGeom>
          <a:noFill/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7A5FF86A-1A93-4E39-BD29-E33C15E2E227}"/>
              </a:ext>
            </a:extLst>
          </p:cNvPr>
          <p:cNvSpPr txBox="1"/>
          <p:nvPr/>
        </p:nvSpPr>
        <p:spPr>
          <a:xfrm>
            <a:off x="-51236" y="4262968"/>
            <a:ext cx="3660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solidFill>
                  <a:schemeClr val="bg1"/>
                </a:solidFill>
              </a:rPr>
              <a:t>Høje Taastrup</a:t>
            </a:r>
          </a:p>
          <a:p>
            <a:pPr algn="ctr"/>
            <a:r>
              <a:rPr lang="da-DK" dirty="0">
                <a:solidFill>
                  <a:schemeClr val="bg1"/>
                </a:solidFill>
              </a:rPr>
              <a:t>New </a:t>
            </a:r>
            <a:r>
              <a:rPr lang="da-DK" dirty="0" err="1">
                <a:solidFill>
                  <a:schemeClr val="bg1"/>
                </a:solidFill>
              </a:rPr>
              <a:t>town</a:t>
            </a:r>
            <a:r>
              <a:rPr lang="da-DK" dirty="0">
                <a:solidFill>
                  <a:schemeClr val="bg1"/>
                </a:solidFill>
              </a:rPr>
              <a:t> hall with </a:t>
            </a:r>
            <a:r>
              <a:rPr lang="da-DK" dirty="0" err="1">
                <a:solidFill>
                  <a:schemeClr val="bg1"/>
                </a:solidFill>
              </a:rPr>
              <a:t>recycled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concrete</a:t>
            </a:r>
            <a:endParaRPr lang="da-DK" dirty="0">
              <a:solidFill>
                <a:schemeClr val="bg1"/>
              </a:solidFill>
            </a:endParaRPr>
          </a:p>
          <a:p>
            <a:pPr algn="ctr"/>
            <a:r>
              <a:rPr lang="da-DK" sz="1200" dirty="0">
                <a:solidFill>
                  <a:schemeClr val="bg1"/>
                </a:solidFill>
              </a:rPr>
              <a:t>Foto: </a:t>
            </a:r>
            <a:r>
              <a:rPr lang="da-DK" sz="1200" dirty="0" err="1">
                <a:solidFill>
                  <a:schemeClr val="bg1"/>
                </a:solidFill>
              </a:rPr>
              <a:t>Unicon</a:t>
            </a:r>
            <a:endParaRPr lang="da-DK" sz="1200" dirty="0">
              <a:solidFill>
                <a:schemeClr val="bg1"/>
              </a:solidFill>
            </a:endParaRP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E5F7E25A-6278-4432-99F6-0C05D0EA0D52}"/>
              </a:ext>
            </a:extLst>
          </p:cNvPr>
          <p:cNvSpPr txBox="1"/>
          <p:nvPr/>
        </p:nvSpPr>
        <p:spPr>
          <a:xfrm>
            <a:off x="853850" y="2784285"/>
            <a:ext cx="280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solidFill>
                  <a:schemeClr val="bg1"/>
                </a:solidFill>
              </a:rPr>
              <a:t>Høje Taastrup</a:t>
            </a:r>
          </a:p>
          <a:p>
            <a:pPr algn="ctr"/>
            <a:r>
              <a:rPr lang="da-DK" dirty="0">
                <a:solidFill>
                  <a:schemeClr val="bg1"/>
                </a:solidFill>
              </a:rPr>
              <a:t>Transformation of Old Town Hall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143E4CE6-5F62-4F37-B409-5E2211B1468C}"/>
              </a:ext>
            </a:extLst>
          </p:cNvPr>
          <p:cNvSpPr txBox="1"/>
          <p:nvPr/>
        </p:nvSpPr>
        <p:spPr>
          <a:xfrm>
            <a:off x="3873456" y="5689329"/>
            <a:ext cx="3447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solidFill>
                  <a:schemeClr val="bg1"/>
                </a:solidFill>
              </a:rPr>
              <a:t>Roskilde</a:t>
            </a:r>
          </a:p>
          <a:p>
            <a:pPr algn="ctr"/>
            <a:r>
              <a:rPr lang="da-DK" dirty="0">
                <a:solidFill>
                  <a:schemeClr val="bg1"/>
                </a:solidFill>
              </a:rPr>
              <a:t>New </a:t>
            </a:r>
            <a:r>
              <a:rPr lang="da-DK" dirty="0" err="1">
                <a:solidFill>
                  <a:schemeClr val="bg1"/>
                </a:solidFill>
              </a:rPr>
              <a:t>P-house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designed</a:t>
            </a:r>
            <a:r>
              <a:rPr lang="da-DK" dirty="0">
                <a:solidFill>
                  <a:schemeClr val="bg1"/>
                </a:solidFill>
              </a:rPr>
              <a:t> for </a:t>
            </a:r>
            <a:r>
              <a:rPr lang="da-DK" dirty="0" err="1">
                <a:solidFill>
                  <a:schemeClr val="bg1"/>
                </a:solidFill>
              </a:rPr>
              <a:t>disassembly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A4F8CED6-F64B-4CA9-99B2-287B761FEDFF}"/>
              </a:ext>
            </a:extLst>
          </p:cNvPr>
          <p:cNvSpPr txBox="1"/>
          <p:nvPr/>
        </p:nvSpPr>
        <p:spPr>
          <a:xfrm>
            <a:off x="9407537" y="1894043"/>
            <a:ext cx="2889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solidFill>
                  <a:schemeClr val="bg1"/>
                </a:solidFill>
              </a:rPr>
              <a:t>Roskilde </a:t>
            </a:r>
          </a:p>
          <a:p>
            <a:pPr algn="ctr"/>
            <a:r>
              <a:rPr lang="da-DK" dirty="0">
                <a:solidFill>
                  <a:schemeClr val="bg1"/>
                </a:solidFill>
              </a:rPr>
              <a:t>Transformation of </a:t>
            </a:r>
            <a:r>
              <a:rPr lang="da-DK" dirty="0" err="1">
                <a:solidFill>
                  <a:schemeClr val="bg1"/>
                </a:solidFill>
              </a:rPr>
              <a:t>factory</a:t>
            </a:r>
            <a:r>
              <a:rPr lang="da-DK" dirty="0">
                <a:solidFill>
                  <a:schemeClr val="bg1"/>
                </a:solidFill>
              </a:rPr>
              <a:t> hall</a:t>
            </a:r>
            <a:endParaRPr lang="da-DK" sz="1200" dirty="0">
              <a:solidFill>
                <a:schemeClr val="bg1"/>
              </a:solidFill>
            </a:endParaRPr>
          </a:p>
        </p:txBody>
      </p:sp>
      <p:pic>
        <p:nvPicPr>
          <p:cNvPr id="18" name="Kuva 66">
            <a:extLst>
              <a:ext uri="{FF2B5EF4-FFF2-40B4-BE49-F238E27FC236}">
                <a16:creationId xmlns:a16="http://schemas.microsoft.com/office/drawing/2014/main" id="{C29361E7-2094-4F35-AD67-74323C401F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066286" y="1521578"/>
            <a:ext cx="4236045" cy="2801684"/>
          </a:xfrm>
          <a:prstGeom prst="rect">
            <a:avLst/>
          </a:prstGeom>
          <a:noFill/>
        </p:spPr>
      </p:pic>
      <p:pic>
        <p:nvPicPr>
          <p:cNvPr id="19" name="Kuva 252616949">
            <a:extLst>
              <a:ext uri="{FF2B5EF4-FFF2-40B4-BE49-F238E27FC236}">
                <a16:creationId xmlns:a16="http://schemas.microsoft.com/office/drawing/2014/main" id="{FA4B2DF9-2D09-41A1-89C5-375CCB9721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066" y="4281854"/>
            <a:ext cx="4613392" cy="2595032"/>
          </a:xfrm>
          <a:prstGeom prst="rect">
            <a:avLst/>
          </a:prstGeom>
        </p:spPr>
      </p:pic>
      <p:sp>
        <p:nvSpPr>
          <p:cNvPr id="20" name="Tekstfelt 19">
            <a:extLst>
              <a:ext uri="{FF2B5EF4-FFF2-40B4-BE49-F238E27FC236}">
                <a16:creationId xmlns:a16="http://schemas.microsoft.com/office/drawing/2014/main" id="{D9E7F9D4-D398-4614-B541-713A726033D3}"/>
              </a:ext>
            </a:extLst>
          </p:cNvPr>
          <p:cNvSpPr txBox="1"/>
          <p:nvPr/>
        </p:nvSpPr>
        <p:spPr>
          <a:xfrm>
            <a:off x="7969556" y="5716974"/>
            <a:ext cx="2889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 err="1">
                <a:solidFill>
                  <a:schemeClr val="bg1"/>
                </a:solidFill>
              </a:rPr>
              <a:t>Mikkeli</a:t>
            </a:r>
            <a:endParaRPr lang="da-DK" dirty="0">
              <a:solidFill>
                <a:schemeClr val="bg1"/>
              </a:solidFill>
            </a:endParaRPr>
          </a:p>
          <a:p>
            <a:pPr algn="ctr"/>
            <a:r>
              <a:rPr lang="da-DK" dirty="0" err="1">
                <a:solidFill>
                  <a:schemeClr val="bg1"/>
                </a:solidFill>
              </a:rPr>
              <a:t>Pankalampi</a:t>
            </a:r>
            <a:r>
              <a:rPr lang="da-DK" dirty="0">
                <a:solidFill>
                  <a:schemeClr val="bg1"/>
                </a:solidFill>
              </a:rPr>
              <a:t> Health Care Centre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E2F3FFB7-41BB-4259-8FCF-1253BDBD53BC}"/>
              </a:ext>
            </a:extLst>
          </p:cNvPr>
          <p:cNvSpPr txBox="1"/>
          <p:nvPr/>
        </p:nvSpPr>
        <p:spPr>
          <a:xfrm>
            <a:off x="5875963" y="3485953"/>
            <a:ext cx="2889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 err="1">
                <a:solidFill>
                  <a:schemeClr val="bg1"/>
                </a:solidFill>
              </a:rPr>
              <a:t>Mikkeli</a:t>
            </a:r>
            <a:endParaRPr lang="da-DK" dirty="0">
              <a:solidFill>
                <a:schemeClr val="bg1"/>
              </a:solidFill>
            </a:endParaRPr>
          </a:p>
          <a:p>
            <a:pPr algn="ctr"/>
            <a:r>
              <a:rPr lang="da-DK" dirty="0" err="1">
                <a:solidFill>
                  <a:schemeClr val="bg1"/>
                </a:solidFill>
              </a:rPr>
              <a:t>Tuukkala</a:t>
            </a:r>
            <a:r>
              <a:rPr lang="da-DK" dirty="0">
                <a:solidFill>
                  <a:schemeClr val="bg1"/>
                </a:solidFill>
              </a:rPr>
              <a:t> Hospital</a:t>
            </a:r>
          </a:p>
        </p:txBody>
      </p:sp>
    </p:spTree>
    <p:extLst>
      <p:ext uri="{BB962C8B-B14F-4D97-AF65-F5344CB8AC3E}">
        <p14:creationId xmlns:p14="http://schemas.microsoft.com/office/powerpoint/2010/main" val="1028518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llipse 23"/>
          <p:cNvSpPr/>
          <p:nvPr/>
        </p:nvSpPr>
        <p:spPr>
          <a:xfrm>
            <a:off x="7343069" y="3341548"/>
            <a:ext cx="2034611" cy="1045876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a-DK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New </a:t>
            </a:r>
            <a:r>
              <a:rPr kumimoji="0" lang="da-DK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concrete</a:t>
            </a:r>
            <a:endParaRPr kumimoji="0" lang="da-DK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Tekstfelt 31"/>
          <p:cNvSpPr txBox="1"/>
          <p:nvPr/>
        </p:nvSpPr>
        <p:spPr>
          <a:xfrm>
            <a:off x="4345672" y="4889710"/>
            <a:ext cx="1405004" cy="46166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1080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a-DK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CRUSHING</a:t>
            </a:r>
          </a:p>
          <a:p>
            <a:pPr marL="1080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a-DK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SIEVING </a:t>
            </a:r>
          </a:p>
        </p:txBody>
      </p:sp>
      <p:sp>
        <p:nvSpPr>
          <p:cNvPr id="31" name="Ellipse 30"/>
          <p:cNvSpPr/>
          <p:nvPr/>
        </p:nvSpPr>
        <p:spPr>
          <a:xfrm>
            <a:off x="1747520" y="3341548"/>
            <a:ext cx="1807209" cy="104587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a-DK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Existing</a:t>
            </a:r>
            <a:r>
              <a:rPr kumimoji="0" lang="da-DK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da-DK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structures</a:t>
            </a:r>
            <a:endParaRPr kumimoji="0" lang="da-DK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Tekstfelt 41"/>
          <p:cNvSpPr txBox="1"/>
          <p:nvPr/>
        </p:nvSpPr>
        <p:spPr>
          <a:xfrm>
            <a:off x="584194" y="4900053"/>
            <a:ext cx="1405004" cy="461665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1080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a-DK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SELETIVE DEMOLITION</a:t>
            </a:r>
          </a:p>
        </p:txBody>
      </p:sp>
      <p:sp>
        <p:nvSpPr>
          <p:cNvPr id="41" name="Tekstfelt 40"/>
          <p:cNvSpPr txBox="1"/>
          <p:nvPr/>
        </p:nvSpPr>
        <p:spPr>
          <a:xfrm>
            <a:off x="2285620" y="4900052"/>
            <a:ext cx="1628153" cy="461665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1080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a-DK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CLEAN CONCRETE </a:t>
            </a:r>
          </a:p>
        </p:txBody>
      </p:sp>
      <p:sp>
        <p:nvSpPr>
          <p:cNvPr id="48" name="Tekstfelt 47"/>
          <p:cNvSpPr txBox="1"/>
          <p:nvPr/>
        </p:nvSpPr>
        <p:spPr>
          <a:xfrm>
            <a:off x="7681779" y="4878175"/>
            <a:ext cx="1628152" cy="461665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a-DK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WATERING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a-DK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CONCRETE MIXING</a:t>
            </a:r>
            <a:endParaRPr kumimoji="0" lang="da-DK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D544D1C5-CB55-4BB8-AC12-DBEA27CABE5C}"/>
              </a:ext>
            </a:extLst>
          </p:cNvPr>
          <p:cNvSpPr txBox="1"/>
          <p:nvPr/>
        </p:nvSpPr>
        <p:spPr>
          <a:xfrm>
            <a:off x="9606353" y="4878175"/>
            <a:ext cx="1753749" cy="492443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1080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a-DK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CONCRETE</a:t>
            </a:r>
          </a:p>
          <a:p>
            <a:pPr marL="1080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a-DK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CASTING</a:t>
            </a:r>
            <a:r>
              <a:rPr kumimoji="0" lang="da-DK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B81E6D56-A713-419C-BC21-9FDD04C62BD4}"/>
              </a:ext>
            </a:extLst>
          </p:cNvPr>
          <p:cNvSpPr txBox="1"/>
          <p:nvPr/>
        </p:nvSpPr>
        <p:spPr>
          <a:xfrm>
            <a:off x="6007123" y="4888335"/>
            <a:ext cx="1330428" cy="461665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1080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a-DK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PLANNING</a:t>
            </a:r>
          </a:p>
          <a:p>
            <a:pPr marL="1080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a-DK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TESTING</a:t>
            </a:r>
          </a:p>
        </p:txBody>
      </p:sp>
      <p:pic>
        <p:nvPicPr>
          <p:cNvPr id="27" name="Picture 4" descr="Se kildebilledet">
            <a:extLst>
              <a:ext uri="{FF2B5EF4-FFF2-40B4-BE49-F238E27FC236}">
                <a16:creationId xmlns:a16="http://schemas.microsoft.com/office/drawing/2014/main" id="{59BE0B64-205D-4CC9-950F-E955EDEEC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045" y="3586342"/>
            <a:ext cx="10858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B69891B8-FA6A-4688-8AA1-53C28FBA76A9}"/>
              </a:ext>
            </a:extLst>
          </p:cNvPr>
          <p:cNvSpPr txBox="1"/>
          <p:nvPr/>
        </p:nvSpPr>
        <p:spPr>
          <a:xfrm>
            <a:off x="1046480" y="119671"/>
            <a:ext cx="833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da-DK" sz="2800" b="1" u="sng" dirty="0">
                <a:solidFill>
                  <a:srgbClr val="002060"/>
                </a:solidFill>
              </a:rPr>
              <a:t>The </a:t>
            </a:r>
            <a:r>
              <a:rPr lang="da-DK" sz="2800" b="1" u="sng" dirty="0" err="1">
                <a:solidFill>
                  <a:srgbClr val="002060"/>
                </a:solidFill>
              </a:rPr>
              <a:t>value</a:t>
            </a:r>
            <a:r>
              <a:rPr lang="da-DK" sz="2800" b="1" u="sng" dirty="0">
                <a:solidFill>
                  <a:srgbClr val="002060"/>
                </a:solidFill>
              </a:rPr>
              <a:t> </a:t>
            </a:r>
            <a:r>
              <a:rPr lang="da-DK" sz="2800" b="1" u="sng" dirty="0" err="1">
                <a:solidFill>
                  <a:srgbClr val="002060"/>
                </a:solidFill>
              </a:rPr>
              <a:t>chain</a:t>
            </a:r>
            <a:r>
              <a:rPr lang="da-DK" sz="2800" b="1" u="sng" dirty="0">
                <a:solidFill>
                  <a:srgbClr val="002060"/>
                </a:solidFill>
              </a:rPr>
              <a:t> for </a:t>
            </a:r>
            <a:r>
              <a:rPr lang="da-DK" sz="2800" b="1" u="sng" dirty="0" err="1">
                <a:solidFill>
                  <a:srgbClr val="002060"/>
                </a:solidFill>
              </a:rPr>
              <a:t>recycling</a:t>
            </a:r>
            <a:r>
              <a:rPr lang="da-DK" sz="2800" b="1" u="sng" dirty="0">
                <a:solidFill>
                  <a:srgbClr val="002060"/>
                </a:solidFill>
              </a:rPr>
              <a:t> </a:t>
            </a:r>
            <a:r>
              <a:rPr lang="da-DK" sz="2800" b="1" u="sng" dirty="0" err="1">
                <a:solidFill>
                  <a:srgbClr val="002060"/>
                </a:solidFill>
              </a:rPr>
              <a:t>concrete</a:t>
            </a:r>
            <a:endParaRPr kumimoji="0" lang="da-DK" sz="2800" b="1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E04FFD83-EED6-436D-9253-0FA88E120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64" y="1218382"/>
            <a:ext cx="3299383" cy="197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ADAA0B43-5B0E-4983-B93D-E2AAE1132BA8">
            <a:extLst>
              <a:ext uri="{FF2B5EF4-FFF2-40B4-BE49-F238E27FC236}">
                <a16:creationId xmlns:a16="http://schemas.microsoft.com/office/drawing/2014/main" id="{2FAB7A10-676D-4A67-A402-480B48C80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964" y="1263986"/>
            <a:ext cx="3035652" cy="197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lede 3" descr="Et billede, der indeholder udendørs, transport&#10;&#10;Automatisk genereret beskrivelse">
            <a:extLst>
              <a:ext uri="{FF2B5EF4-FFF2-40B4-BE49-F238E27FC236}">
                <a16:creationId xmlns:a16="http://schemas.microsoft.com/office/drawing/2014/main" id="{5C0FFBC2-8EA8-4B3D-B932-995F1D36C1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3081" y="1215173"/>
            <a:ext cx="2626295" cy="1969722"/>
          </a:xfrm>
          <a:prstGeom prst="rect">
            <a:avLst/>
          </a:prstGeom>
        </p:spPr>
      </p:pic>
      <p:pic>
        <p:nvPicPr>
          <p:cNvPr id="11" name="Billede 10" descr="Et billede, der indeholder person&#10;&#10;Automatisk genereret beskrivelse">
            <a:extLst>
              <a:ext uri="{FF2B5EF4-FFF2-40B4-BE49-F238E27FC236}">
                <a16:creationId xmlns:a16="http://schemas.microsoft.com/office/drawing/2014/main" id="{F55DD977-4EFF-4A0D-9EAA-F3F08E2AB2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6353" y="2110441"/>
            <a:ext cx="2213851" cy="1475901"/>
          </a:xfrm>
          <a:prstGeom prst="rect">
            <a:avLst/>
          </a:prstGeom>
        </p:spPr>
      </p:pic>
      <p:sp>
        <p:nvSpPr>
          <p:cNvPr id="25" name="Pil: højre 24">
            <a:extLst>
              <a:ext uri="{FF2B5EF4-FFF2-40B4-BE49-F238E27FC236}">
                <a16:creationId xmlns:a16="http://schemas.microsoft.com/office/drawing/2014/main" id="{0BA1096E-BF07-4C4C-A88B-739872A898EE}"/>
              </a:ext>
            </a:extLst>
          </p:cNvPr>
          <p:cNvSpPr/>
          <p:nvPr/>
        </p:nvSpPr>
        <p:spPr>
          <a:xfrm>
            <a:off x="2007228" y="4951441"/>
            <a:ext cx="296422" cy="337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da-DK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Pil: højre 25">
            <a:extLst>
              <a:ext uri="{FF2B5EF4-FFF2-40B4-BE49-F238E27FC236}">
                <a16:creationId xmlns:a16="http://schemas.microsoft.com/office/drawing/2014/main" id="{FD1695DF-434B-430B-8B0D-C01E1B680856}"/>
              </a:ext>
            </a:extLst>
          </p:cNvPr>
          <p:cNvSpPr/>
          <p:nvPr/>
        </p:nvSpPr>
        <p:spPr>
          <a:xfrm>
            <a:off x="5730689" y="4961961"/>
            <a:ext cx="296422" cy="337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da-DK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Pil: højre 27">
            <a:extLst>
              <a:ext uri="{FF2B5EF4-FFF2-40B4-BE49-F238E27FC236}">
                <a16:creationId xmlns:a16="http://schemas.microsoft.com/office/drawing/2014/main" id="{9DA14D48-CF50-464E-862A-A19DE36904F1}"/>
              </a:ext>
            </a:extLst>
          </p:cNvPr>
          <p:cNvSpPr/>
          <p:nvPr/>
        </p:nvSpPr>
        <p:spPr>
          <a:xfrm>
            <a:off x="7370070" y="4993131"/>
            <a:ext cx="296422" cy="337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da-DK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Pil: højre 28">
            <a:extLst>
              <a:ext uri="{FF2B5EF4-FFF2-40B4-BE49-F238E27FC236}">
                <a16:creationId xmlns:a16="http://schemas.microsoft.com/office/drawing/2014/main" id="{231D7825-E340-42AD-A56C-D41CB43F33DB}"/>
              </a:ext>
            </a:extLst>
          </p:cNvPr>
          <p:cNvSpPr/>
          <p:nvPr/>
        </p:nvSpPr>
        <p:spPr>
          <a:xfrm>
            <a:off x="9309931" y="4941724"/>
            <a:ext cx="296422" cy="337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da-DK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3" name="Pil: højre 32">
            <a:extLst>
              <a:ext uri="{FF2B5EF4-FFF2-40B4-BE49-F238E27FC236}">
                <a16:creationId xmlns:a16="http://schemas.microsoft.com/office/drawing/2014/main" id="{00A98CF1-96BC-45DD-BC37-DA9872234063}"/>
              </a:ext>
            </a:extLst>
          </p:cNvPr>
          <p:cNvSpPr/>
          <p:nvPr/>
        </p:nvSpPr>
        <p:spPr>
          <a:xfrm>
            <a:off x="3977225" y="4982523"/>
            <a:ext cx="296422" cy="337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da-DK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4348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72"/>
          <p:cNvPicPr preferRelativeResize="0"/>
          <p:nvPr/>
        </p:nvPicPr>
        <p:blipFill rotWithShape="1">
          <a:blip r:embed="rId3">
            <a:alphaModFix/>
          </a:blip>
          <a:srcRect t="16950"/>
          <a:stretch/>
        </p:blipFill>
        <p:spPr>
          <a:xfrm>
            <a:off x="-3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6215FBE3-FF6E-C14F-1352-164F5047D667}"/>
              </a:ext>
            </a:extLst>
          </p:cNvPr>
          <p:cNvSpPr txBox="1"/>
          <p:nvPr/>
        </p:nvSpPr>
        <p:spPr>
          <a:xfrm>
            <a:off x="499201" y="729600"/>
            <a:ext cx="801373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4D76"/>
                </a:solidFill>
              </a:rPr>
              <a:t>Roskilde Municipality</a:t>
            </a:r>
          </a:p>
          <a:p>
            <a:r>
              <a:rPr lang="en-US" sz="3200" b="1" dirty="0">
                <a:solidFill>
                  <a:srgbClr val="004D76"/>
                </a:solidFill>
              </a:rPr>
              <a:t>Parking House “INDFALDET”</a:t>
            </a:r>
          </a:p>
          <a:p>
            <a:r>
              <a:rPr lang="en-US" sz="3200" b="1" dirty="0">
                <a:solidFill>
                  <a:srgbClr val="004D76"/>
                </a:solidFill>
              </a:rPr>
              <a:t>Crushing and recycling concrete on-site</a:t>
            </a:r>
          </a:p>
          <a:p>
            <a:r>
              <a:rPr lang="en-US" sz="3200" b="1" dirty="0">
                <a:solidFill>
                  <a:srgbClr val="004D76"/>
                </a:solidFill>
              </a:rPr>
              <a:t>Built 2021-2022</a:t>
            </a:r>
          </a:p>
        </p:txBody>
      </p:sp>
      <p:pic>
        <p:nvPicPr>
          <p:cNvPr id="2" name="Google Shape;77;p17">
            <a:extLst>
              <a:ext uri="{FF2B5EF4-FFF2-40B4-BE49-F238E27FC236}">
                <a16:creationId xmlns:a16="http://schemas.microsoft.com/office/drawing/2014/main" id="{B6272AA5-D67C-A896-29D3-4C31EDE979D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09954" y="241766"/>
            <a:ext cx="2461919" cy="1387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36647" y="241766"/>
            <a:ext cx="1542199" cy="557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97985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InnoBroke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5025</TotalTime>
  <Words>1191</Words>
  <Application>Microsoft Office PowerPoint</Application>
  <PresentationFormat>Widescreen</PresentationFormat>
  <Paragraphs>128</Paragraphs>
  <Slides>18</Slides>
  <Notes>10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8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18</vt:i4>
      </vt:variant>
    </vt:vector>
  </HeadingPairs>
  <TitlesOfParts>
    <vt:vector size="28" baseType="lpstr">
      <vt:lpstr>Arial</vt:lpstr>
      <vt:lpstr>Arial Black</vt:lpstr>
      <vt:lpstr>Calibri</vt:lpstr>
      <vt:lpstr>Calibri Light</vt:lpstr>
      <vt:lpstr>Courier New</vt:lpstr>
      <vt:lpstr>inherit</vt:lpstr>
      <vt:lpstr>Wingdings</vt:lpstr>
      <vt:lpstr>Work Sans</vt:lpstr>
      <vt:lpstr>Retrospect</vt:lpstr>
      <vt:lpstr>Office-tema</vt:lpstr>
      <vt:lpstr>CityLoops Closing the loop for urban material flows</vt:lpstr>
      <vt:lpstr>Why circular construction</vt:lpstr>
      <vt:lpstr>PowerPoint-præsentation</vt:lpstr>
      <vt:lpstr>The CityLoops CDW focus </vt:lpstr>
      <vt:lpstr>Demonstration actions</vt:lpstr>
      <vt:lpstr>1 handbook and 9 toolboxes with instruments and demonstration experiences</vt:lpstr>
      <vt:lpstr>CityLoops experiences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THANK YOU VERY MUCH! www.cityloops.eu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WPX: Title CityLoops 2nd Interim Review</dc:title>
  <dc:creator>Meritxell Diaz Santos</dc:creator>
  <cp:lastModifiedBy>Pernille Kern Kernel</cp:lastModifiedBy>
  <cp:revision>194</cp:revision>
  <dcterms:created xsi:type="dcterms:W3CDTF">2019-01-08T09:41:37Z</dcterms:created>
  <dcterms:modified xsi:type="dcterms:W3CDTF">2023-09-05T13:38:46Z</dcterms:modified>
</cp:coreProperties>
</file>